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48" r:id="rId1"/>
  </p:sldMasterIdLst>
  <p:notesMasterIdLst>
    <p:notesMasterId r:id="rId56"/>
  </p:notesMasterIdLst>
  <p:handoutMasterIdLst>
    <p:handoutMasterId r:id="rId57"/>
  </p:handoutMasterIdLst>
  <p:sldIdLst>
    <p:sldId id="354" r:id="rId2"/>
    <p:sldId id="363" r:id="rId3"/>
    <p:sldId id="473" r:id="rId4"/>
    <p:sldId id="477" r:id="rId5"/>
    <p:sldId id="453" r:id="rId6"/>
    <p:sldId id="385" r:id="rId7"/>
    <p:sldId id="430" r:id="rId8"/>
    <p:sldId id="399" r:id="rId9"/>
    <p:sldId id="478" r:id="rId10"/>
    <p:sldId id="434" r:id="rId11"/>
    <p:sldId id="386" r:id="rId12"/>
    <p:sldId id="435" r:id="rId13"/>
    <p:sldId id="479" r:id="rId14"/>
    <p:sldId id="454" r:id="rId15"/>
    <p:sldId id="455" r:id="rId16"/>
    <p:sldId id="480" r:id="rId17"/>
    <p:sldId id="436" r:id="rId18"/>
    <p:sldId id="460" r:id="rId19"/>
    <p:sldId id="464" r:id="rId20"/>
    <p:sldId id="465" r:id="rId21"/>
    <p:sldId id="466" r:id="rId22"/>
    <p:sldId id="441" r:id="rId23"/>
    <p:sldId id="442" r:id="rId24"/>
    <p:sldId id="467" r:id="rId25"/>
    <p:sldId id="481" r:id="rId26"/>
    <p:sldId id="402" r:id="rId27"/>
    <p:sldId id="444" r:id="rId28"/>
    <p:sldId id="404" r:id="rId29"/>
    <p:sldId id="418" r:id="rId30"/>
    <p:sldId id="485" r:id="rId31"/>
    <p:sldId id="375" r:id="rId32"/>
    <p:sldId id="482" r:id="rId33"/>
    <p:sldId id="413" r:id="rId34"/>
    <p:sldId id="415" r:id="rId35"/>
    <p:sldId id="416" r:id="rId36"/>
    <p:sldId id="417" r:id="rId37"/>
    <p:sldId id="396" r:id="rId38"/>
    <p:sldId id="483" r:id="rId39"/>
    <p:sldId id="405" r:id="rId40"/>
    <p:sldId id="406" r:id="rId41"/>
    <p:sldId id="407" r:id="rId42"/>
    <p:sldId id="409" r:id="rId43"/>
    <p:sldId id="410" r:id="rId44"/>
    <p:sldId id="408" r:id="rId45"/>
    <p:sldId id="411" r:id="rId46"/>
    <p:sldId id="414" r:id="rId47"/>
    <p:sldId id="484" r:id="rId48"/>
    <p:sldId id="422" r:id="rId49"/>
    <p:sldId id="486" r:id="rId50"/>
    <p:sldId id="366" r:id="rId51"/>
    <p:sldId id="360" r:id="rId52"/>
    <p:sldId id="487" r:id="rId53"/>
    <p:sldId id="488" r:id="rId54"/>
    <p:sldId id="489" r:id="rId55"/>
  </p:sldIdLst>
  <p:sldSz cx="9144000" cy="6858000" type="screen4x3"/>
  <p:notesSz cx="6858000" cy="9144000"/>
  <p:defaultTextStyle>
    <a:defPPr>
      <a:defRPr lang="nl-NL"/>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 xmlns:p15="http://schemas.microsoft.com/office/powerpoint/2012/main">
        <p15:guide id="1" orient="horz" pos="1219">
          <p15:clr>
            <a:srgbClr val="A4A3A4"/>
          </p15:clr>
        </p15:guide>
        <p15:guide id="2" orient="horz" pos="147">
          <p15:clr>
            <a:srgbClr val="A4A3A4"/>
          </p15:clr>
        </p15:guide>
        <p15:guide id="3" orient="horz">
          <p15:clr>
            <a:srgbClr val="A4A3A4"/>
          </p15:clr>
        </p15:guide>
        <p15:guide id="4" orient="horz" pos="3756">
          <p15:clr>
            <a:srgbClr val="A4A3A4"/>
          </p15:clr>
        </p15:guide>
        <p15:guide id="5" pos="339">
          <p15:clr>
            <a:srgbClr val="A4A3A4"/>
          </p15:clr>
        </p15:guide>
        <p15:guide id="6" pos="5633">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own, Sandra" initials="SB" lastIdx="9" clrIdx="0"/>
  <p:cmAuthor id="1" name="Romijn, Erika" initials="Erik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3F9C35"/>
    <a:srgbClr val="34B233"/>
    <a:srgbClr val="292929"/>
    <a:srgbClr val="D5D2CA"/>
    <a:srgbClr val="005172"/>
    <a:srgbClr val="6AAD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E8034E78-7F5D-4C2E-B375-FC64B27BC917}">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38B1855-1B75-4FBE-930C-398BA8C253C6}" styleName="Stijl, thema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Stijl, donker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202B0CA-FC54-4496-8BCA-5EF66A818D29}" styleName="Stijl, donker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344D84-9AFB-497E-A393-DC336BA19D2E}" styleName="Stijl, gemiddeld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Stijl, gemiddeld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Stijl, gemiddeld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Stijl, gemiddeld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Stijl, gemiddeld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A107856-5554-42FB-B03E-39F5DBC370BA}" styleName="Stijl, gemiddeld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Stijl, gemiddeld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78" autoAdjust="0"/>
    <p:restoredTop sz="83787" autoAdjust="0"/>
  </p:normalViewPr>
  <p:slideViewPr>
    <p:cSldViewPr snapToGrid="0" showGuides="1">
      <p:cViewPr>
        <p:scale>
          <a:sx n="90" d="100"/>
          <a:sy n="90" d="100"/>
        </p:scale>
        <p:origin x="-258" y="-2388"/>
      </p:cViewPr>
      <p:guideLst>
        <p:guide orient="horz" pos="1219"/>
        <p:guide orient="horz" pos="147"/>
        <p:guide orient="horz"/>
        <p:guide orient="horz" pos="3756"/>
        <p:guide pos="339"/>
        <p:guide pos="5633"/>
      </p:guideLst>
    </p:cSldViewPr>
  </p:slideViewPr>
  <p:notesTextViewPr>
    <p:cViewPr>
      <p:scale>
        <a:sx n="120" d="100"/>
        <a:sy n="120" d="100"/>
      </p:scale>
      <p:origin x="0" y="0"/>
    </p:cViewPr>
  </p:notesTextViewPr>
  <p:sorterViewPr>
    <p:cViewPr>
      <p:scale>
        <a:sx n="100" d="100"/>
        <a:sy n="100" d="100"/>
      </p:scale>
      <p:origin x="0" y="0"/>
    </p:cViewPr>
  </p:sorterViewPr>
  <p:notesViewPr>
    <p:cSldViewPr snapToGrid="0">
      <p:cViewPr varScale="1">
        <p:scale>
          <a:sx n="52" d="100"/>
          <a:sy n="52" d="100"/>
        </p:scale>
        <p:origin x="-289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0783860-4368-477E-949C-EFFB2D7A6FCF}" type="datetimeFigureOut">
              <a:rPr lang="nl-NL" smtClean="0"/>
              <a:pPr/>
              <a:t>19-6-2015</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48ACCC5-82E5-465D-9C4B-E9A05E0E54D2}" type="slidenum">
              <a:rPr lang="nl-NL" smtClean="0"/>
              <a:pPr/>
              <a:t>‹#›</a:t>
            </a:fld>
            <a:endParaRPr lang="nl-NL"/>
          </a:p>
        </p:txBody>
      </p:sp>
    </p:spTree>
    <p:extLst>
      <p:ext uri="{BB962C8B-B14F-4D97-AF65-F5344CB8AC3E}">
        <p14:creationId xmlns:p14="http://schemas.microsoft.com/office/powerpoint/2010/main" val="21437167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D5A3A1-DC64-4EF9-BE01-EE8ACAEB9029}" type="datetimeFigureOut">
              <a:rPr lang="en-GB" smtClean="0"/>
              <a:pPr/>
              <a:t>19/06/2015</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599C58-F26E-484C-B158-D7CF572B4912}" type="slidenum">
              <a:rPr lang="en-GB" smtClean="0"/>
              <a:pPr/>
              <a:t>‹#›</a:t>
            </a:fld>
            <a:endParaRPr lang="en-GB" dirty="0"/>
          </a:p>
        </p:txBody>
      </p:sp>
    </p:spTree>
    <p:extLst>
      <p:ext uri="{BB962C8B-B14F-4D97-AF65-F5344CB8AC3E}">
        <p14:creationId xmlns:p14="http://schemas.microsoft.com/office/powerpoint/2010/main" val="1964613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 dirty="0"/>
          </a:p>
        </p:txBody>
      </p:sp>
      <p:sp>
        <p:nvSpPr>
          <p:cNvPr id="4" name="Slide Number Placeholder 3"/>
          <p:cNvSpPr>
            <a:spLocks noGrp="1"/>
          </p:cNvSpPr>
          <p:nvPr>
            <p:ph type="sldNum" sz="quarter" idx="10"/>
          </p:nvPr>
        </p:nvSpPr>
        <p:spPr/>
        <p:txBody>
          <a:bodyPr/>
          <a:lstStyle/>
          <a:p>
            <a:pPr algn="l" rtl="0"/>
            <a:fld id="{02599C58-F26E-484C-B158-D7CF572B4912}" type="slidenum">
              <a:rPr/>
              <a:pPr/>
              <a:t>2</a:t>
            </a:fld>
            <a:endParaRPr lang="fr" dirty="0"/>
          </a:p>
        </p:txBody>
      </p:sp>
    </p:spTree>
    <p:extLst>
      <p:ext uri="{BB962C8B-B14F-4D97-AF65-F5344CB8AC3E}">
        <p14:creationId xmlns:p14="http://schemas.microsoft.com/office/powerpoint/2010/main" val="1701052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 b="0" i="0" u="none" baseline="0"/>
              <a:t>Le facteur des infrastructures d’exploitation forestière estime les émissions de carbone dues aux infrastructures construites pour les activités d’abattage sélectif.</a:t>
            </a:r>
            <a:endParaRPr lang="fr" dirty="0" smtClean="0"/>
          </a:p>
        </p:txBody>
      </p:sp>
      <p:sp>
        <p:nvSpPr>
          <p:cNvPr id="4" name="Slide Number Placeholder 3"/>
          <p:cNvSpPr>
            <a:spLocks noGrp="1"/>
          </p:cNvSpPr>
          <p:nvPr>
            <p:ph type="sldNum" sz="quarter" idx="10"/>
          </p:nvPr>
        </p:nvSpPr>
        <p:spPr/>
        <p:txBody>
          <a:bodyPr/>
          <a:lstStyle/>
          <a:p>
            <a:pPr algn="l" rtl="0"/>
            <a:fld id="{02599C58-F26E-484C-B158-D7CF572B4912}" type="slidenum">
              <a:rPr/>
              <a:pPr/>
              <a:t>20</a:t>
            </a:fld>
            <a:endParaRPr lang="fr" dirty="0"/>
          </a:p>
        </p:txBody>
      </p:sp>
    </p:spTree>
    <p:extLst>
      <p:ext uri="{BB962C8B-B14F-4D97-AF65-F5344CB8AC3E}">
        <p14:creationId xmlns:p14="http://schemas.microsoft.com/office/powerpoint/2010/main" val="1592062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Calibri" panose="020F0502020204030204" pitchFamily="34" charset="0"/>
              <a:buChar char="−"/>
            </a:pPr>
            <a:r>
              <a:rPr lang="fr" b="0" i="0" u="none" baseline="0"/>
              <a:t>FLEGT = Application des réglementations forestières, gouvernance et échanges commerciaux Pour toute information complémentaire, voir: http://www.euflegt.efi.int/about-flegt </a:t>
            </a:r>
            <a:endParaRPr lang="fr" dirty="0" smtClean="0"/>
          </a:p>
          <a:p>
            <a:pPr marL="0" indent="0" algn="l" rtl="0">
              <a:buFont typeface="Calibri" panose="020F0502020204030204" pitchFamily="34" charset="0"/>
              <a:buNone/>
            </a:pPr>
            <a:endParaRPr lang="fr" dirty="0" smtClean="0"/>
          </a:p>
          <a:p>
            <a:pPr marL="171450" indent="-171450" algn="l" rtl="0">
              <a:buFont typeface="Calibri" panose="020F0502020204030204" pitchFamily="34" charset="0"/>
              <a:buChar char="−"/>
            </a:pPr>
            <a:r>
              <a:rPr lang="fr" b="0" i="0" u="none" baseline="0"/>
              <a:t>La formule idéale consisterait à produire des estimations fiables de la quantité de bois extraite chaque année, c’est-à-dire de la quantité totale pour toutes les concessions ou de la superficie totale récoltée au cours d’une année donnée (en m</a:t>
            </a:r>
            <a:r>
              <a:rPr lang="fr" b="0" i="0" u="none" baseline="30000"/>
              <a:t>3</a:t>
            </a:r>
            <a:r>
              <a:rPr lang="fr" b="0" i="0" u="none" baseline="0"/>
              <a:t>/ha). Les estimations devraient être fiables dans certains pays, notamment ceux qui utilisent un système de surveillance de l’abattage (par exemple, à l’aide de codes-barres sur les rondins et souches).</a:t>
            </a:r>
          </a:p>
          <a:p>
            <a:pPr marL="0" indent="0" algn="l" rtl="0">
              <a:buFont typeface="Calibri" panose="020F0502020204030204" pitchFamily="34" charset="0"/>
              <a:buNone/>
            </a:pPr>
            <a:endParaRPr lang="fr" baseline="0" dirty="0" smtClean="0"/>
          </a:p>
          <a:p>
            <a:pPr marL="171450" indent="-171450" algn="l" rtl="0">
              <a:buFont typeface="Calibri" panose="020F0502020204030204" pitchFamily="34" charset="0"/>
              <a:buChar char="−"/>
            </a:pPr>
            <a:r>
              <a:rPr lang="fr" b="0" i="0" u="none" baseline="0"/>
              <a:t>Si les estimations ne sont pas fiables, d’autres méthodes, présentées dans les diapositives suivantes, permettent d’obtenir ces données.</a:t>
            </a:r>
            <a:endParaRPr lang="fr" dirty="0" smtClean="0"/>
          </a:p>
          <a:p>
            <a:endParaRPr lang="fr" dirty="0"/>
          </a:p>
        </p:txBody>
      </p:sp>
      <p:sp>
        <p:nvSpPr>
          <p:cNvPr id="4" name="Slide Number Placeholder 3"/>
          <p:cNvSpPr>
            <a:spLocks noGrp="1"/>
          </p:cNvSpPr>
          <p:nvPr>
            <p:ph type="sldNum" sz="quarter" idx="10"/>
          </p:nvPr>
        </p:nvSpPr>
        <p:spPr/>
        <p:txBody>
          <a:bodyPr/>
          <a:lstStyle/>
          <a:p>
            <a:pPr algn="l" rtl="0"/>
            <a:fld id="{02599C58-F26E-484C-B158-D7CF572B4912}" type="slidenum">
              <a:rPr/>
              <a:pPr/>
              <a:t>21</a:t>
            </a:fld>
            <a:endParaRPr lang="fr" dirty="0"/>
          </a:p>
        </p:txBody>
      </p:sp>
    </p:spTree>
    <p:extLst>
      <p:ext uri="{BB962C8B-B14F-4D97-AF65-F5344CB8AC3E}">
        <p14:creationId xmlns:p14="http://schemas.microsoft.com/office/powerpoint/2010/main" val="907061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fr" b="0" i="0" u="none" baseline="0"/>
              <a:t>Cette méthode utilise des images aériennes à très haute résolution (environ 15 cm) qui se chevauchent de sorte qu’elles puissent être observées en 3D avec le matériel requis (logiciel ERDAS et lunettes spéciales). Elle repose sur un échantillonnage des concessions actives et l’identification des trouées dues à l’abattage et des autres dommages infrastructurels.  Ces images nécessitent un matériel relativement simple (des prestataires commerciaux existent) pouvant être embarqué dans des avions monomoteurs volant sous les nuages à environ 1000-1500 pieds au-dessus du sol ; la hauteur par rapport au sol détermine la résolution des images.</a:t>
            </a:r>
            <a:endParaRPr lang="fr" dirty="0"/>
          </a:p>
        </p:txBody>
      </p:sp>
      <p:sp>
        <p:nvSpPr>
          <p:cNvPr id="4" name="Slide Number Placeholder 3"/>
          <p:cNvSpPr>
            <a:spLocks noGrp="1"/>
          </p:cNvSpPr>
          <p:nvPr>
            <p:ph type="sldNum" sz="quarter" idx="10"/>
          </p:nvPr>
        </p:nvSpPr>
        <p:spPr/>
        <p:txBody>
          <a:bodyPr/>
          <a:lstStyle/>
          <a:p>
            <a:pPr algn="l" rtl="0"/>
            <a:fld id="{02599C58-F26E-484C-B158-D7CF572B4912}" type="slidenum">
              <a:rPr/>
              <a:pPr/>
              <a:t>22</a:t>
            </a:fld>
            <a:endParaRPr lang="fr" dirty="0"/>
          </a:p>
        </p:txBody>
      </p:sp>
    </p:spTree>
    <p:extLst>
      <p:ext uri="{BB962C8B-B14F-4D97-AF65-F5344CB8AC3E}">
        <p14:creationId xmlns:p14="http://schemas.microsoft.com/office/powerpoint/2010/main" val="979915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fr" b="0" i="0" u="none" baseline="0"/>
              <a:t>Les images peuvent être utilisées pour calculer la superficie des trouées à l’aide du programme eCognition. Les observations de terrain permettent ensuite d’établir le volume total extrait ainsi que la superficie totale des dommages infrastructurels.</a:t>
            </a:r>
            <a:endParaRPr lang="fr" dirty="0"/>
          </a:p>
        </p:txBody>
      </p:sp>
      <p:sp>
        <p:nvSpPr>
          <p:cNvPr id="4" name="Slide Number Placeholder 3"/>
          <p:cNvSpPr>
            <a:spLocks noGrp="1"/>
          </p:cNvSpPr>
          <p:nvPr>
            <p:ph type="sldNum" sz="quarter" idx="10"/>
          </p:nvPr>
        </p:nvSpPr>
        <p:spPr/>
        <p:txBody>
          <a:bodyPr/>
          <a:lstStyle/>
          <a:p>
            <a:pPr algn="l" rtl="0"/>
            <a:fld id="{02599C58-F26E-484C-B158-D7CF572B4912}" type="slidenum">
              <a:rPr/>
              <a:pPr/>
              <a:t>23</a:t>
            </a:fld>
            <a:endParaRPr lang="fr" dirty="0"/>
          </a:p>
        </p:txBody>
      </p:sp>
    </p:spTree>
    <p:extLst>
      <p:ext uri="{BB962C8B-B14F-4D97-AF65-F5344CB8AC3E}">
        <p14:creationId xmlns:p14="http://schemas.microsoft.com/office/powerpoint/2010/main" val="3085671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 b="0" i="0" u="none" baseline="0"/>
              <a:t>Une autre solution consiste à utiliser l’analyse spatiale pour modéliser l’offre et la demande de bois de feu pour calculer la superficie et le volume total de bois extrait.</a:t>
            </a:r>
            <a:endParaRPr lang="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200" b="0" i="0" u="none" strike="noStrike" kern="1200" cap="none" spc="0" normalizeH="0" baseline="0">
                <a:ln>
                  <a:noFill/>
                </a:ln>
                <a:solidFill>
                  <a:prstClr val="black"/>
                </a:solidFill>
                <a:effectLst/>
                <a:uLnTx/>
                <a:uFillTx/>
                <a:latin typeface="+mn-lt"/>
                <a:ea typeface="+mn-ea"/>
                <a:cs typeface="+mn-cs"/>
              </a:rPr>
              <a:t>Source :</a:t>
            </a:r>
          </a:p>
          <a:p>
            <a:pPr marL="0" marR="0" lvl="0" indent="0" algn="l" defTabSz="914400" rtl="0" eaLnBrk="1" fontAlgn="auto" latinLnBrk="0" hangingPunct="1">
              <a:lnSpc>
                <a:spcPct val="100000"/>
              </a:lnSpc>
              <a:spcBef>
                <a:spcPts val="0"/>
              </a:spcBef>
              <a:spcAft>
                <a:spcPts val="0"/>
              </a:spcAft>
              <a:buClrTx/>
              <a:buSzTx/>
              <a:buFont typeface="Calibri" panose="020F0502020204030204" pitchFamily="34" charset="0"/>
              <a:buNone/>
              <a:tabLst/>
              <a:defRPr/>
            </a:pPr>
            <a:r>
              <a:rPr lang="fr" b="0" i="0" u="none" baseline="0"/>
              <a:t>Ghilardi, Guerrero, and Masera 2007.</a:t>
            </a:r>
            <a:endParaRPr lang="fr" dirty="0"/>
          </a:p>
        </p:txBody>
      </p:sp>
      <p:sp>
        <p:nvSpPr>
          <p:cNvPr id="4" name="Slide Number Placeholder 3"/>
          <p:cNvSpPr>
            <a:spLocks noGrp="1"/>
          </p:cNvSpPr>
          <p:nvPr>
            <p:ph type="sldNum" sz="quarter" idx="10"/>
          </p:nvPr>
        </p:nvSpPr>
        <p:spPr/>
        <p:txBody>
          <a:bodyPr/>
          <a:lstStyle/>
          <a:p>
            <a:pPr algn="l" rtl="0"/>
            <a:fld id="{02599C58-F26E-484C-B158-D7CF572B4912}" type="slidenum">
              <a:rPr/>
              <a:pPr/>
              <a:t>24</a:t>
            </a:fld>
            <a:endParaRPr lang="fr" dirty="0"/>
          </a:p>
        </p:txBody>
      </p:sp>
    </p:spTree>
    <p:extLst>
      <p:ext uri="{BB962C8B-B14F-4D97-AF65-F5344CB8AC3E}">
        <p14:creationId xmlns:p14="http://schemas.microsoft.com/office/powerpoint/2010/main" val="3245483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 dirty="0"/>
          </a:p>
        </p:txBody>
      </p:sp>
      <p:sp>
        <p:nvSpPr>
          <p:cNvPr id="4" name="Slide Number Placeholder 3"/>
          <p:cNvSpPr>
            <a:spLocks noGrp="1"/>
          </p:cNvSpPr>
          <p:nvPr>
            <p:ph type="sldNum" sz="quarter" idx="10"/>
          </p:nvPr>
        </p:nvSpPr>
        <p:spPr/>
        <p:txBody>
          <a:bodyPr/>
          <a:lstStyle/>
          <a:p>
            <a:pPr algn="l" rtl="0"/>
            <a:fld id="{02599C58-F26E-484C-B158-D7CF572B4912}" type="slidenum">
              <a:rPr/>
              <a:pPr/>
              <a:t>27</a:t>
            </a:fld>
            <a:endParaRPr lang="fr" dirty="0"/>
          </a:p>
        </p:txBody>
      </p:sp>
    </p:spTree>
    <p:extLst>
      <p:ext uri="{BB962C8B-B14F-4D97-AF65-F5344CB8AC3E}">
        <p14:creationId xmlns:p14="http://schemas.microsoft.com/office/powerpoint/2010/main" val="1407860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eaLnBrk="1" fontAlgn="base" latinLnBrk="0" hangingPunct="1"/>
            <a:endParaRPr lang="fr" dirty="0"/>
          </a:p>
        </p:txBody>
      </p:sp>
      <p:sp>
        <p:nvSpPr>
          <p:cNvPr id="4" name="Slide Number Placeholder 3"/>
          <p:cNvSpPr>
            <a:spLocks noGrp="1"/>
          </p:cNvSpPr>
          <p:nvPr>
            <p:ph type="sldNum" sz="quarter" idx="10"/>
          </p:nvPr>
        </p:nvSpPr>
        <p:spPr/>
        <p:txBody>
          <a:bodyPr/>
          <a:lstStyle/>
          <a:p>
            <a:pPr algn="l" rtl="0"/>
            <a:fld id="{02599C58-F26E-484C-B158-D7CF572B4912}" type="slidenum">
              <a:rPr/>
              <a:pPr/>
              <a:t>29</a:t>
            </a:fld>
            <a:endParaRPr lang="fr" dirty="0"/>
          </a:p>
        </p:txBody>
      </p:sp>
    </p:spTree>
    <p:extLst>
      <p:ext uri="{BB962C8B-B14F-4D97-AF65-F5344CB8AC3E}">
        <p14:creationId xmlns:p14="http://schemas.microsoft.com/office/powerpoint/2010/main" val="2582877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 dirty="0"/>
          </a:p>
        </p:txBody>
      </p:sp>
      <p:sp>
        <p:nvSpPr>
          <p:cNvPr id="4" name="Slide Number Placeholder 3"/>
          <p:cNvSpPr>
            <a:spLocks noGrp="1"/>
          </p:cNvSpPr>
          <p:nvPr>
            <p:ph type="sldNum" sz="quarter" idx="10"/>
          </p:nvPr>
        </p:nvSpPr>
        <p:spPr/>
        <p:txBody>
          <a:bodyPr/>
          <a:lstStyle/>
          <a:p>
            <a:pPr algn="l" rtl="0"/>
            <a:fld id="{02599C58-F26E-484C-B158-D7CF572B4912}" type="slidenum">
              <a:rPr/>
              <a:pPr/>
              <a:t>30</a:t>
            </a:fld>
            <a:endParaRPr lang="fr" dirty="0"/>
          </a:p>
        </p:txBody>
      </p:sp>
    </p:spTree>
    <p:extLst>
      <p:ext uri="{BB962C8B-B14F-4D97-AF65-F5344CB8AC3E}">
        <p14:creationId xmlns:p14="http://schemas.microsoft.com/office/powerpoint/2010/main" val="1077787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noTextEdit="1"/>
          </p:cNvSpPr>
          <p:nvPr>
            <p:ph type="sldImg"/>
          </p:nvPr>
        </p:nvSpPr>
        <p:spPr>
          <a:ln/>
        </p:spPr>
      </p:sp>
      <p:sp>
        <p:nvSpPr>
          <p:cNvPr id="1413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fr" dirty="0"/>
          </a:p>
        </p:txBody>
      </p:sp>
      <p:sp>
        <p:nvSpPr>
          <p:cNvPr id="1413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Arial" charset="0"/>
                <a:ea typeface="ＭＳ Ｐゴシック" charset="0"/>
                <a:cs typeface="ＭＳ Ｐゴシック" charset="0"/>
              </a:defRPr>
            </a:lvl1pPr>
            <a:lvl2pPr marL="685817" indent="-263776" eaLnBrk="0" hangingPunct="0">
              <a:defRPr sz="2200">
                <a:solidFill>
                  <a:schemeClr val="tx1"/>
                </a:solidFill>
                <a:latin typeface="Arial" charset="0"/>
                <a:ea typeface="ＭＳ Ｐゴシック" charset="0"/>
              </a:defRPr>
            </a:lvl2pPr>
            <a:lvl3pPr marL="1055103" indent="-211021" eaLnBrk="0" hangingPunct="0">
              <a:defRPr sz="2200">
                <a:solidFill>
                  <a:schemeClr val="tx1"/>
                </a:solidFill>
                <a:latin typeface="Arial" charset="0"/>
                <a:ea typeface="ＭＳ Ｐゴシック" charset="0"/>
              </a:defRPr>
            </a:lvl3pPr>
            <a:lvl4pPr marL="1477145" indent="-211021" eaLnBrk="0" hangingPunct="0">
              <a:defRPr sz="2200">
                <a:solidFill>
                  <a:schemeClr val="tx1"/>
                </a:solidFill>
                <a:latin typeface="Arial" charset="0"/>
                <a:ea typeface="ＭＳ Ｐゴシック" charset="0"/>
              </a:defRPr>
            </a:lvl4pPr>
            <a:lvl5pPr marL="1899186" indent="-211021" eaLnBrk="0" hangingPunct="0">
              <a:defRPr sz="2200">
                <a:solidFill>
                  <a:schemeClr val="tx1"/>
                </a:solidFill>
                <a:latin typeface="Arial" charset="0"/>
                <a:ea typeface="ＭＳ Ｐゴシック" charset="0"/>
              </a:defRPr>
            </a:lvl5pPr>
            <a:lvl6pPr marL="2321227" indent="-211021" eaLnBrk="0" fontAlgn="base" hangingPunct="0">
              <a:spcBef>
                <a:spcPct val="0"/>
              </a:spcBef>
              <a:spcAft>
                <a:spcPct val="0"/>
              </a:spcAft>
              <a:defRPr sz="2200">
                <a:solidFill>
                  <a:schemeClr val="tx1"/>
                </a:solidFill>
                <a:latin typeface="Arial" charset="0"/>
                <a:ea typeface="ＭＳ Ｐゴシック" charset="0"/>
              </a:defRPr>
            </a:lvl6pPr>
            <a:lvl7pPr marL="2743269" indent="-211021" eaLnBrk="0" fontAlgn="base" hangingPunct="0">
              <a:spcBef>
                <a:spcPct val="0"/>
              </a:spcBef>
              <a:spcAft>
                <a:spcPct val="0"/>
              </a:spcAft>
              <a:defRPr sz="2200">
                <a:solidFill>
                  <a:schemeClr val="tx1"/>
                </a:solidFill>
                <a:latin typeface="Arial" charset="0"/>
                <a:ea typeface="ＭＳ Ｐゴシック" charset="0"/>
              </a:defRPr>
            </a:lvl7pPr>
            <a:lvl8pPr marL="3165310" indent="-211021" eaLnBrk="0" fontAlgn="base" hangingPunct="0">
              <a:spcBef>
                <a:spcPct val="0"/>
              </a:spcBef>
              <a:spcAft>
                <a:spcPct val="0"/>
              </a:spcAft>
              <a:defRPr sz="2200">
                <a:solidFill>
                  <a:schemeClr val="tx1"/>
                </a:solidFill>
                <a:latin typeface="Arial" charset="0"/>
                <a:ea typeface="ＭＳ Ｐゴシック" charset="0"/>
              </a:defRPr>
            </a:lvl8pPr>
            <a:lvl9pPr marL="3587351" indent="-211021" eaLnBrk="0" fontAlgn="base" hangingPunct="0">
              <a:spcBef>
                <a:spcPct val="0"/>
              </a:spcBef>
              <a:spcAft>
                <a:spcPct val="0"/>
              </a:spcAft>
              <a:defRPr sz="2200">
                <a:solidFill>
                  <a:schemeClr val="tx1"/>
                </a:solidFill>
                <a:latin typeface="Arial" charset="0"/>
                <a:ea typeface="ＭＳ Ｐゴシック" charset="0"/>
              </a:defRPr>
            </a:lvl9pPr>
          </a:lstStyle>
          <a:p>
            <a:pPr algn="l" rtl="0" eaLnBrk="1" hangingPunct="1"/>
            <a:fld id="{9E5A4635-3A59-F74B-A3D5-E50EB7A004C0}" type="slidenum">
              <a:rPr sz="1200"/>
              <a:pPr eaLnBrk="1" hangingPunct="1"/>
              <a:t>31</a:t>
            </a:fld>
            <a:endParaRPr lang="fr" sz="1200" dirty="0"/>
          </a:p>
        </p:txBody>
      </p:sp>
    </p:spTree>
    <p:extLst>
      <p:ext uri="{BB962C8B-B14F-4D97-AF65-F5344CB8AC3E}">
        <p14:creationId xmlns:p14="http://schemas.microsoft.com/office/powerpoint/2010/main" val="3259787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fr" b="0" i="0" u="none" baseline="0"/>
              <a:t>Spectralement pur signifie un signal de télédétection faisant uniquement référence à un type de matériau (de la végétation verte, par exemple). Le signal n’est pas mélangé avec d’autres types de matériaux (végétation verte mélangée au sol, par exemple). Un signal pur est désigné « membre extrême ».</a:t>
            </a:r>
            <a:endParaRPr lang="fr" dirty="0"/>
          </a:p>
        </p:txBody>
      </p:sp>
      <p:sp>
        <p:nvSpPr>
          <p:cNvPr id="4" name="Slide Number Placeholder 3"/>
          <p:cNvSpPr>
            <a:spLocks noGrp="1"/>
          </p:cNvSpPr>
          <p:nvPr>
            <p:ph type="sldNum" sz="quarter" idx="10"/>
          </p:nvPr>
        </p:nvSpPr>
        <p:spPr/>
        <p:txBody>
          <a:bodyPr/>
          <a:lstStyle/>
          <a:p>
            <a:pPr algn="l" rtl="0"/>
            <a:fld id="{02599C58-F26E-484C-B158-D7CF572B4912}" type="slidenum">
              <a:rPr/>
              <a:pPr/>
              <a:t>34</a:t>
            </a:fld>
            <a:endParaRPr lang="fr" dirty="0"/>
          </a:p>
        </p:txBody>
      </p:sp>
    </p:spTree>
    <p:extLst>
      <p:ext uri="{BB962C8B-B14F-4D97-AF65-F5344CB8AC3E}">
        <p14:creationId xmlns:p14="http://schemas.microsoft.com/office/powerpoint/2010/main" val="2265288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 dirty="0"/>
          </a:p>
        </p:txBody>
      </p:sp>
      <p:sp>
        <p:nvSpPr>
          <p:cNvPr id="4" name="Slide Number Placeholder 3"/>
          <p:cNvSpPr>
            <a:spLocks noGrp="1"/>
          </p:cNvSpPr>
          <p:nvPr>
            <p:ph type="sldNum" sz="quarter" idx="10"/>
          </p:nvPr>
        </p:nvSpPr>
        <p:spPr/>
        <p:txBody>
          <a:bodyPr/>
          <a:lstStyle/>
          <a:p>
            <a:pPr algn="l" rtl="0"/>
            <a:fld id="{02599C58-F26E-484C-B158-D7CF572B4912}" type="slidenum">
              <a:rPr/>
              <a:pPr/>
              <a:t>5</a:t>
            </a:fld>
            <a:endParaRPr lang="fr" dirty="0"/>
          </a:p>
        </p:txBody>
      </p:sp>
    </p:spTree>
    <p:extLst>
      <p:ext uri="{BB962C8B-B14F-4D97-AF65-F5344CB8AC3E}">
        <p14:creationId xmlns:p14="http://schemas.microsoft.com/office/powerpoint/2010/main" val="1508384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Arial" charset="0"/>
                <a:ea typeface="ＭＳ Ｐゴシック" charset="0"/>
                <a:cs typeface="ＭＳ Ｐゴシック" charset="0"/>
              </a:defRPr>
            </a:lvl1pPr>
            <a:lvl2pPr marL="685817" indent="-263776" eaLnBrk="0" hangingPunct="0">
              <a:defRPr sz="2200">
                <a:solidFill>
                  <a:schemeClr val="tx1"/>
                </a:solidFill>
                <a:latin typeface="Arial" charset="0"/>
                <a:ea typeface="ＭＳ Ｐゴシック" charset="0"/>
              </a:defRPr>
            </a:lvl2pPr>
            <a:lvl3pPr marL="1055103" indent="-211021" eaLnBrk="0" hangingPunct="0">
              <a:defRPr sz="2200">
                <a:solidFill>
                  <a:schemeClr val="tx1"/>
                </a:solidFill>
                <a:latin typeface="Arial" charset="0"/>
                <a:ea typeface="ＭＳ Ｐゴシック" charset="0"/>
              </a:defRPr>
            </a:lvl3pPr>
            <a:lvl4pPr marL="1477145" indent="-211021" eaLnBrk="0" hangingPunct="0">
              <a:defRPr sz="2200">
                <a:solidFill>
                  <a:schemeClr val="tx1"/>
                </a:solidFill>
                <a:latin typeface="Arial" charset="0"/>
                <a:ea typeface="ＭＳ Ｐゴシック" charset="0"/>
              </a:defRPr>
            </a:lvl4pPr>
            <a:lvl5pPr marL="1899186" indent="-211021" eaLnBrk="0" hangingPunct="0">
              <a:defRPr sz="2200">
                <a:solidFill>
                  <a:schemeClr val="tx1"/>
                </a:solidFill>
                <a:latin typeface="Arial" charset="0"/>
                <a:ea typeface="ＭＳ Ｐゴシック" charset="0"/>
              </a:defRPr>
            </a:lvl5pPr>
            <a:lvl6pPr marL="2321227" indent="-211021" eaLnBrk="0" fontAlgn="base" hangingPunct="0">
              <a:spcBef>
                <a:spcPct val="0"/>
              </a:spcBef>
              <a:spcAft>
                <a:spcPct val="0"/>
              </a:spcAft>
              <a:defRPr sz="2200">
                <a:solidFill>
                  <a:schemeClr val="tx1"/>
                </a:solidFill>
                <a:latin typeface="Arial" charset="0"/>
                <a:ea typeface="ＭＳ Ｐゴシック" charset="0"/>
              </a:defRPr>
            </a:lvl6pPr>
            <a:lvl7pPr marL="2743269" indent="-211021" eaLnBrk="0" fontAlgn="base" hangingPunct="0">
              <a:spcBef>
                <a:spcPct val="0"/>
              </a:spcBef>
              <a:spcAft>
                <a:spcPct val="0"/>
              </a:spcAft>
              <a:defRPr sz="2200">
                <a:solidFill>
                  <a:schemeClr val="tx1"/>
                </a:solidFill>
                <a:latin typeface="Arial" charset="0"/>
                <a:ea typeface="ＭＳ Ｐゴシック" charset="0"/>
              </a:defRPr>
            </a:lvl7pPr>
            <a:lvl8pPr marL="3165310" indent="-211021" eaLnBrk="0" fontAlgn="base" hangingPunct="0">
              <a:spcBef>
                <a:spcPct val="0"/>
              </a:spcBef>
              <a:spcAft>
                <a:spcPct val="0"/>
              </a:spcAft>
              <a:defRPr sz="2200">
                <a:solidFill>
                  <a:schemeClr val="tx1"/>
                </a:solidFill>
                <a:latin typeface="Arial" charset="0"/>
                <a:ea typeface="ＭＳ Ｐゴシック" charset="0"/>
              </a:defRPr>
            </a:lvl8pPr>
            <a:lvl9pPr marL="3587351" indent="-211021" eaLnBrk="0" fontAlgn="base" hangingPunct="0">
              <a:spcBef>
                <a:spcPct val="0"/>
              </a:spcBef>
              <a:spcAft>
                <a:spcPct val="0"/>
              </a:spcAft>
              <a:defRPr sz="2200">
                <a:solidFill>
                  <a:schemeClr val="tx1"/>
                </a:solidFill>
                <a:latin typeface="Arial" charset="0"/>
                <a:ea typeface="ＭＳ Ｐゴシック" charset="0"/>
              </a:defRPr>
            </a:lvl9pPr>
          </a:lstStyle>
          <a:p>
            <a:pPr algn="l" rtl="0" eaLnBrk="1" hangingPunct="1"/>
            <a:fld id="{A76AEE99-B703-6240-B431-100EF34207E4}" type="slidenum">
              <a:rPr sz="1200"/>
              <a:pPr eaLnBrk="1" hangingPunct="1"/>
              <a:t>35</a:t>
            </a:fld>
            <a:endParaRPr lang="fr" sz="1200" dirty="0"/>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fr" dirty="0"/>
          </a:p>
        </p:txBody>
      </p:sp>
    </p:spTree>
    <p:extLst>
      <p:ext uri="{BB962C8B-B14F-4D97-AF65-F5344CB8AC3E}">
        <p14:creationId xmlns:p14="http://schemas.microsoft.com/office/powerpoint/2010/main" val="266065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 dirty="0"/>
          </a:p>
        </p:txBody>
      </p:sp>
      <p:sp>
        <p:nvSpPr>
          <p:cNvPr id="4" name="Slide Number Placeholder 3"/>
          <p:cNvSpPr>
            <a:spLocks noGrp="1"/>
          </p:cNvSpPr>
          <p:nvPr>
            <p:ph type="sldNum" sz="quarter" idx="10"/>
          </p:nvPr>
        </p:nvSpPr>
        <p:spPr/>
        <p:txBody>
          <a:bodyPr/>
          <a:lstStyle/>
          <a:p>
            <a:pPr algn="l" rtl="0"/>
            <a:fld id="{02599C58-F26E-484C-B158-D7CF572B4912}" type="slidenum">
              <a:rPr/>
              <a:pPr/>
              <a:t>37</a:t>
            </a:fld>
            <a:endParaRPr lang="fr" dirty="0"/>
          </a:p>
        </p:txBody>
      </p:sp>
    </p:spTree>
    <p:extLst>
      <p:ext uri="{BB962C8B-B14F-4D97-AF65-F5344CB8AC3E}">
        <p14:creationId xmlns:p14="http://schemas.microsoft.com/office/powerpoint/2010/main" val="39127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lgn="l" rtl="0">
              <a:spcBef>
                <a:spcPct val="0"/>
              </a:spcBef>
              <a:buFontTx/>
              <a:buChar char="-"/>
            </a:pPr>
            <a:r>
              <a:rPr lang="fr" b="0" i="0" u="none" baseline="0"/>
              <a:t>Une méthode d’évaluation de la dégradation des forêts par télédétection directe ne peut pas toujours être adoptée en raison de divers facteurs limitatifs, qui sont encore plus restrictifs si la dégradation des forêts doit être mesurée pour une période historique, uniquement observable à partir de données de télédétection d’archives.</a:t>
            </a:r>
          </a:p>
          <a:p>
            <a:pPr marL="0" indent="0" algn="l" rtl="0">
              <a:spcBef>
                <a:spcPct val="0"/>
              </a:spcBef>
              <a:buFontTx/>
              <a:buNone/>
            </a:pPr>
            <a:endParaRPr lang="fr" dirty="0" smtClean="0"/>
          </a:p>
          <a:p>
            <a:pPr marL="171450" indent="-171450" algn="l" rtl="0">
              <a:spcBef>
                <a:spcPct val="0"/>
              </a:spcBef>
              <a:buFontTx/>
              <a:buChar char="-"/>
            </a:pPr>
            <a:r>
              <a:rPr lang="fr" b="0" i="0" u="none" baseline="0"/>
              <a:t>Qui plus est, la définition des forêts figurant dans les dispositions de la CCNUCC (CCNUCC 2001) ne fait pas de distinction entre les forêts ayant différents stocks de carbone, et les sous-catégories de terres forestières définies par les pays reposent souvent sur des concepts liés à différents types de forêts (composition spécifique, par exemple) ou écosystèmes qui peuvent être délimités en utilisant des données de télédétection ou des critères géospatiaux (altitude, par exemple). Il s’ensuit que tout système comptable reposant sur des définitions des forêts qui ne contiennent pas de paramètres liés à la teneur en carbone nécessitera de vastes et intensifs travaux de mesure des stocks de carbone (inventaire forestier national, par exemple) pour permettre la notification des émissions dues à la dégradation des forêts.</a:t>
            </a:r>
          </a:p>
          <a:p>
            <a:pPr marL="0" indent="0" algn="l" rtl="0">
              <a:spcBef>
                <a:spcPct val="0"/>
              </a:spcBef>
              <a:buFontTx/>
              <a:buNone/>
            </a:pPr>
            <a:endParaRPr lang="fr" dirty="0" smtClean="0"/>
          </a:p>
          <a:p>
            <a:pPr marL="171450" indent="-171450" algn="l" rtl="0">
              <a:spcBef>
                <a:spcPct val="0"/>
              </a:spcBef>
              <a:buFontTx/>
              <a:buChar char="-"/>
            </a:pPr>
            <a:r>
              <a:rPr lang="fr" b="0" i="0" u="none" baseline="0"/>
              <a:t>Dans ce contexte – le besoin de données sur les activités (modification des superficies) sur les forêts dégradées conformément aux rapports à fournir aux termes de la CCNUCC et le manque de données de télédétection pour un système de surveillance exhaustif – une nouvelle méthode a été élaborée pour fournir un outil opérationnel pouvant être appliquée à travers le monde. Cette méthode s’inspire fortement des concepts et critères déjà élaborés pour évaluer les paysages forestiers intacts du monde dans le cadre des recommandations et lignes directrices du GIEC concernant la notification des émissions et absorptions de GES liées aux espaces boisés. </a:t>
            </a:r>
          </a:p>
        </p:txBody>
      </p:sp>
      <p:sp>
        <p:nvSpPr>
          <p:cNvPr id="25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l" rtl="0"/>
            <a:fld id="{01233331-D6FE-48D4-8B34-5E46AD9AE623}" type="slidenum">
              <a:rPr/>
              <a:pPr/>
              <a:t>39</a:t>
            </a:fld>
            <a:endParaRPr lang="fr" dirty="0"/>
          </a:p>
        </p:txBody>
      </p:sp>
    </p:spTree>
    <p:extLst>
      <p:ext uri="{BB962C8B-B14F-4D97-AF65-F5344CB8AC3E}">
        <p14:creationId xmlns:p14="http://schemas.microsoft.com/office/powerpoint/2010/main" val="3386577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171450" indent="-171450" algn="l" rtl="0" fontAlgn="auto">
              <a:spcBef>
                <a:spcPts val="0"/>
              </a:spcBef>
              <a:spcAft>
                <a:spcPts val="0"/>
              </a:spcAft>
              <a:buFontTx/>
              <a:buChar char="-"/>
              <a:defRPr/>
            </a:pPr>
            <a:r>
              <a:rPr lang="fr" b="0" i="0" u="none" baseline="0"/>
              <a:t>Dans ce nouveau contexte, le concept de forêt intacte a été utilisé comme indicateur indirect pour identifier les terres forestières sans perturbation anthropique de sorte à évaluer leur teneur en carbone:</a:t>
            </a:r>
          </a:p>
          <a:p>
            <a:pPr marL="365760" indent="-171450" algn="l" rtl="0" fontAlgn="auto">
              <a:spcBef>
                <a:spcPts val="0"/>
              </a:spcBef>
              <a:spcAft>
                <a:spcPts val="0"/>
              </a:spcAft>
              <a:buFont typeface="Arial" panose="020B0604020202020204" pitchFamily="34" charset="0"/>
              <a:buChar char="•"/>
              <a:defRPr/>
            </a:pPr>
            <a:r>
              <a:rPr lang="fr" b="0" i="0" u="none" baseline="0"/>
              <a:t>Forêts intactes: stocks complets (forêts où le couvert arboré, qui représente entre 10 et 100 %, n’a pas été perturbé, c’est-à-dire où le bois n’a pas été exploité) </a:t>
            </a:r>
          </a:p>
          <a:p>
            <a:pPr marL="365760" indent="-171450" algn="l" rtl="0" fontAlgn="auto">
              <a:spcBef>
                <a:spcPts val="0"/>
              </a:spcBef>
              <a:spcAft>
                <a:spcPts val="0"/>
              </a:spcAft>
              <a:buFont typeface="Arial" panose="020B0604020202020204" pitchFamily="34" charset="0"/>
              <a:buChar char="•"/>
              <a:defRPr/>
            </a:pPr>
            <a:r>
              <a:rPr lang="fr" b="0" i="0" u="none" baseline="0"/>
              <a:t>Forêts non intactes: stocks incomplets (le couvert arboré doit être supérieur à 10 % pour que les forêts soient considérées comme telles aux termes des règles existantes de la CCNUCC, mais la nouvelle définition suppose que les forêts sont soumises à une exploitation du bois ou à une dégradation du couvert).</a:t>
            </a:r>
          </a:p>
          <a:p>
            <a:pPr marL="194310" indent="0" algn="l" rtl="0" fontAlgn="auto">
              <a:spcBef>
                <a:spcPts val="0"/>
              </a:spcBef>
              <a:spcAft>
                <a:spcPts val="0"/>
              </a:spcAft>
              <a:buFont typeface="Arial" panose="020B0604020202020204" pitchFamily="34" charset="0"/>
              <a:buNone/>
              <a:defRPr/>
            </a:pPr>
            <a:endParaRPr lang="fr" dirty="0" smtClean="0"/>
          </a:p>
          <a:p>
            <a:pPr marL="171450" indent="-171450" algn="l" rtl="0" fontAlgn="auto">
              <a:spcBef>
                <a:spcPts val="0"/>
              </a:spcBef>
              <a:spcAft>
                <a:spcPts val="0"/>
              </a:spcAft>
              <a:buFontTx/>
              <a:buChar char="-"/>
              <a:defRPr/>
            </a:pPr>
            <a:r>
              <a:rPr lang="fr" b="0" i="0" u="none" baseline="0"/>
              <a:t>Cette distinction devrait être faite dans toute sous-catégorie d’utilisation des terres forestières (stratification forestière) qu’un pays entend déclarer à la CCNUCC. Par exemple, un pays qui déclare les émissions de ses terres forestières en utilisant deux sous-catégories (forêts de basse altitude et forêts de montagne) devrait stratifier son territoire en utilisant la méthode « intacte » et ainsi présenter des rapports sur quatre sous-catégories de terres forestières: les forêts de basse altitude intactes, les forêts de basse altitude non intactes, les forêts de montagne intactes et les forêts de montagne non intactes. Il s’ensuit qu’un pays devra également collecter les données correspondantes sur les stocks de carbone pour caractériser chaque sous-catégorie de terre forestière.</a:t>
            </a:r>
          </a:p>
        </p:txBody>
      </p:sp>
      <p:sp>
        <p:nvSpPr>
          <p:cNvPr id="27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l" rtl="0"/>
            <a:fld id="{6BBE97EE-DAB1-4EE5-A95E-E074DB2FC1AE}" type="slidenum">
              <a:rPr/>
              <a:pPr/>
              <a:t>40</a:t>
            </a:fld>
            <a:endParaRPr lang="fr" dirty="0"/>
          </a:p>
        </p:txBody>
      </p:sp>
    </p:spTree>
    <p:extLst>
      <p:ext uri="{BB962C8B-B14F-4D97-AF65-F5344CB8AC3E}">
        <p14:creationId xmlns:p14="http://schemas.microsoft.com/office/powerpoint/2010/main" val="2074846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lgn="l" rtl="0">
              <a:spcBef>
                <a:spcPct val="0"/>
              </a:spcBef>
              <a:buFontTx/>
              <a:buChar char="-"/>
            </a:pPr>
            <a:r>
              <a:rPr lang="fr" b="0" i="0" u="none" baseline="0"/>
              <a:t>Les espaces forestiers intacts sont définis en fonction de paramètres fondés sur des critères spatiaux pouvant être appliqués objectivement et systématiquement à l’ensemble du territoire national. Chaque pays peut formuler sa propre définition des forêts intactes en fonction de sa situation nationale (de ses pratiques forestières, par exemple).</a:t>
            </a:r>
          </a:p>
          <a:p>
            <a:pPr marL="0" indent="0" algn="l" rtl="0">
              <a:spcBef>
                <a:spcPct val="0"/>
              </a:spcBef>
              <a:buFontTx/>
              <a:buNone/>
            </a:pPr>
            <a:endParaRPr lang="fr" dirty="0" smtClean="0"/>
          </a:p>
          <a:p>
            <a:pPr marL="171450" indent="-171450" algn="l" rtl="0">
              <a:spcBef>
                <a:spcPct val="0"/>
              </a:spcBef>
              <a:buFontTx/>
              <a:buChar char="-"/>
            </a:pPr>
            <a:r>
              <a:rPr lang="fr" b="0" i="0" u="none" baseline="0"/>
              <a:t>Ces critères avec des seuils plus élevés pour la superficie minimale et la distance des zones tampons ont été utilisés pour cartographier les espaces forestiers intacts à l’échelle de la planète (www.intactforests.org).</a:t>
            </a:r>
          </a:p>
          <a:p>
            <a:pPr marL="0" indent="0" algn="l" rtl="0">
              <a:spcBef>
                <a:spcPct val="0"/>
              </a:spcBef>
              <a:buFontTx/>
              <a:buNone/>
            </a:pPr>
            <a:endParaRPr lang="fr" dirty="0" smtClean="0"/>
          </a:p>
          <a:p>
            <a:pPr marL="171450" indent="-171450" algn="l" rtl="0">
              <a:spcBef>
                <a:spcPct val="0"/>
              </a:spcBef>
              <a:buFontTx/>
              <a:buChar char="-"/>
            </a:pPr>
            <a:r>
              <a:rPr lang="fr" b="0" i="0" u="none" baseline="0"/>
              <a:t>Ils peuvent être adaptés à l’échelle du pays ou de l’écosystème. Par exemple, la superficie ou la largeur minimale d’un espace forestier peuvent être réduites pour les écosystèmes de mangroves. Il est à noter que, selon ces critères, un espace forestier non intact resterait dans cet état longtemps après la fin des activités humaines jusqu’à la disparition des signes de transformation anthropique. </a:t>
            </a:r>
          </a:p>
          <a:p>
            <a:pPr marL="0" indent="0" algn="l" rtl="0">
              <a:spcBef>
                <a:spcPct val="0"/>
              </a:spcBef>
              <a:buFontTx/>
              <a:buNone/>
            </a:pPr>
            <a:endParaRPr lang="fr" dirty="0" smtClean="0"/>
          </a:p>
          <a:p>
            <a:pPr marL="0" indent="0" algn="l" rtl="0">
              <a:spcBef>
                <a:spcPct val="0"/>
              </a:spcBef>
              <a:buFontTx/>
              <a:buNone/>
            </a:pPr>
            <a:r>
              <a:rPr lang="fr" b="0" i="0" u="none" baseline="0"/>
              <a:t>Source :</a:t>
            </a:r>
          </a:p>
          <a:p>
            <a:pPr marL="0" indent="0" algn="l" rtl="0">
              <a:spcBef>
                <a:spcPct val="0"/>
              </a:spcBef>
              <a:buFontTx/>
              <a:buNone/>
            </a:pPr>
            <a:r>
              <a:rPr lang="fr" b="0" i="0" u="none" baseline="0"/>
              <a:t>Potapov et al. 2008. </a:t>
            </a:r>
          </a:p>
          <a:p>
            <a:pPr marL="171450" indent="-171450" algn="l" rtl="0">
              <a:spcBef>
                <a:spcPct val="0"/>
              </a:spcBef>
              <a:buFontTx/>
              <a:buChar char="-"/>
            </a:pPr>
            <a:endParaRPr lang="fr" dirty="0" smtClean="0"/>
          </a:p>
        </p:txBody>
      </p:sp>
      <p:sp>
        <p:nvSpPr>
          <p:cNvPr id="29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l" rtl="0"/>
            <a:fld id="{F8EC3530-017E-459B-A5B5-FF92278E2C8C}" type="slidenum">
              <a:rPr/>
              <a:pPr/>
              <a:t>41</a:t>
            </a:fld>
            <a:endParaRPr lang="fr" dirty="0"/>
          </a:p>
        </p:txBody>
      </p:sp>
    </p:spTree>
    <p:extLst>
      <p:ext uri="{BB962C8B-B14F-4D97-AF65-F5344CB8AC3E}">
        <p14:creationId xmlns:p14="http://schemas.microsoft.com/office/powerpoint/2010/main" val="2534004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algn="l" rtl="0">
              <a:spcBef>
                <a:spcPct val="0"/>
              </a:spcBef>
              <a:buFontTx/>
              <a:buNone/>
            </a:pPr>
            <a:r>
              <a:rPr lang="fr" b="0" i="0" u="none" baseline="0"/>
              <a:t>La distinction entre forêts intactes et non intactes permet de comptabiliser les pertes de carbone dues à la dégradation des forêts en les déclarant en tant que conversion de forêts intactes en forêts non intactes. Le processus de déclaration est ainsi comptabilisé sous la forme de l’un des trois types suivants de conversion illustrés dans le Manuel de référence GOFC-GOLD (2014, fig. 2.2.7): i) de forêts intactes à d’autres affectations des terres; ii) de forêts non intactes à d’autres affectations des terres; et iii) de forêts intactes en forêts non intactes.</a:t>
            </a:r>
          </a:p>
          <a:p>
            <a:pPr algn="l" rtl="0">
              <a:spcBef>
                <a:spcPct val="0"/>
              </a:spcBef>
              <a:buFontTx/>
              <a:buNone/>
            </a:pPr>
            <a:endParaRPr lang="fr" dirty="0" smtClean="0"/>
          </a:p>
          <a:p>
            <a:pPr algn="l" rtl="0">
              <a:spcBef>
                <a:spcPct val="0"/>
              </a:spcBef>
              <a:buFontTx/>
              <a:buNone/>
            </a:pPr>
            <a:r>
              <a:rPr lang="fr" b="0" i="0" u="none" baseline="0"/>
              <a:t>En particulier, les émissions de carbone dues à la dégradation des forêts, quel que soit leur type, font intervenir deux facteurs : i) la différence de teneur en carbone entre les forêts intactes et non intactes ; et ii) la superficie forestière intacte perdue pendant la période considérée. Cette méthode comptable est entièrement compatible avec les recommandations UTCAFT et les lignes directrices AFAT du GIEC concernant les sections « Terres forestières restant terres forestières ». </a:t>
            </a:r>
          </a:p>
          <a:p>
            <a:pPr algn="l" rtl="0">
              <a:spcBef>
                <a:spcPct val="0"/>
              </a:spcBef>
              <a:buFontTx/>
              <a:buChar char="-"/>
            </a:pPr>
            <a:endParaRPr lang="fr" dirty="0" smtClean="0"/>
          </a:p>
          <a:p>
            <a:pPr algn="l" rtl="0">
              <a:spcBef>
                <a:spcPct val="0"/>
              </a:spcBef>
              <a:buFontTx/>
              <a:buNone/>
            </a:pPr>
            <a:r>
              <a:rPr lang="fr" b="0" i="0" u="none" baseline="0"/>
              <a:t>Source :</a:t>
            </a:r>
          </a:p>
          <a:p>
            <a:pPr algn="l" rtl="0">
              <a:spcBef>
                <a:spcPct val="0"/>
              </a:spcBef>
              <a:buFontTx/>
              <a:buNone/>
            </a:pPr>
            <a:r>
              <a:rPr lang="fr" b="0" i="0" u="none" baseline="0"/>
              <a:t>Mollicone et al. 2007. </a:t>
            </a:r>
          </a:p>
        </p:txBody>
      </p:sp>
      <p:sp>
        <p:nvSpPr>
          <p:cNvPr id="337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l" rtl="0"/>
            <a:fld id="{E58D3DC9-821E-48DD-9204-7ED5A66D0F07}" type="slidenum">
              <a:rPr/>
              <a:pPr/>
              <a:t>42</a:t>
            </a:fld>
            <a:endParaRPr lang="fr" dirty="0"/>
          </a:p>
        </p:txBody>
      </p:sp>
    </p:spTree>
    <p:extLst>
      <p:ext uri="{BB962C8B-B14F-4D97-AF65-F5344CB8AC3E}">
        <p14:creationId xmlns:p14="http://schemas.microsoft.com/office/powerpoint/2010/main" val="383917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171450" indent="-171450" algn="l" rtl="0">
              <a:spcBef>
                <a:spcPct val="0"/>
              </a:spcBef>
              <a:buFontTx/>
              <a:buChar char="-"/>
            </a:pPr>
            <a:r>
              <a:rPr lang="fr" b="0" i="0" u="none" baseline="0"/>
              <a:t>Cette matrice de changement illustre l’application de la méthode de comptabilisation du carbone fondée sur la distinction entre forêts intactes et non intactes aux fins de REDD+. Les changements intervenant au niveau des terres forestières (rectangle rouge) devraient être couverts par la cartographie des forêts intactes/non intactes. Parmi les processus recensés dans REDD+, ceux-ci comprennent la préservation des forêts, la gestion durable des forêts, la dégradation des forêts et l’amélioration des stocks de carbone forestier (régénération des forêts).</a:t>
            </a:r>
          </a:p>
          <a:p>
            <a:pPr marL="171450" indent="-171450" algn="l" rtl="0">
              <a:spcBef>
                <a:spcPct val="0"/>
              </a:spcBef>
              <a:buFontTx/>
              <a:buChar char="-"/>
            </a:pPr>
            <a:endParaRPr lang="fr" dirty="0" smtClean="0"/>
          </a:p>
          <a:p>
            <a:pPr marL="0" indent="0" algn="l" rtl="0">
              <a:spcBef>
                <a:spcPct val="0"/>
              </a:spcBef>
              <a:buFontTx/>
              <a:buNone/>
            </a:pPr>
            <a:r>
              <a:rPr lang="fr" b="0" i="0" u="none" baseline="0"/>
              <a:t>Source :</a:t>
            </a:r>
          </a:p>
          <a:p>
            <a:pPr marL="0" indent="0" algn="l" rtl="0">
              <a:spcBef>
                <a:spcPct val="0"/>
              </a:spcBef>
              <a:buFontTx/>
              <a:buNone/>
            </a:pPr>
            <a:r>
              <a:rPr lang="fr" b="0" i="0" u="none" baseline="0">
                <a:solidFill>
                  <a:srgbClr val="004494"/>
                </a:solidFill>
                <a:latin typeface="Arial" charset="0"/>
                <a:cs typeface="Arial" charset="0"/>
              </a:rPr>
              <a:t>Bucki et al. 2012. </a:t>
            </a:r>
            <a:endParaRPr lang="fr" dirty="0" smtClean="0"/>
          </a:p>
        </p:txBody>
      </p:sp>
      <p:sp>
        <p:nvSpPr>
          <p:cNvPr id="35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l" rtl="0"/>
            <a:fld id="{C73D46EA-EAA7-4E45-BB52-8B2A353CC0CB}" type="slidenum">
              <a:rPr/>
              <a:pPr/>
              <a:t>43</a:t>
            </a:fld>
            <a:endParaRPr lang="fr" dirty="0"/>
          </a:p>
        </p:txBody>
      </p:sp>
    </p:spTree>
    <p:extLst>
      <p:ext uri="{BB962C8B-B14F-4D97-AF65-F5344CB8AC3E}">
        <p14:creationId xmlns:p14="http://schemas.microsoft.com/office/powerpoint/2010/main" val="3702515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lgn="l" rtl="0">
              <a:spcBef>
                <a:spcPct val="0"/>
              </a:spcBef>
              <a:buFontTx/>
              <a:buChar char="-"/>
            </a:pPr>
            <a:r>
              <a:rPr lang="fr" b="0" i="0" u="none" baseline="0"/>
              <a:t>L’adoption du concept </a:t>
            </a:r>
            <a:r>
              <a:rPr lang="fr" b="0" i="1" u="none" baseline="0"/>
              <a:t>intact</a:t>
            </a:r>
            <a:r>
              <a:rPr lang="fr" b="0" i="0" u="none" baseline="0"/>
              <a:t> est également motivée par des raisons techniques et pratiques. Conformément aux pratiques actuelles de la CCNUCC, il appartient aux parties de recenser les forêts conformément à la règle établie d’une couverture de 10 à 100 %.</a:t>
            </a:r>
          </a:p>
          <a:p>
            <a:pPr marL="0" indent="0" algn="l" rtl="0">
              <a:spcBef>
                <a:spcPct val="0"/>
              </a:spcBef>
              <a:buFontTx/>
              <a:buNone/>
            </a:pPr>
            <a:endParaRPr lang="fr" dirty="0" smtClean="0"/>
          </a:p>
          <a:p>
            <a:pPr marL="171450" indent="-171450" algn="l" rtl="0">
              <a:spcBef>
                <a:spcPct val="0"/>
              </a:spcBef>
              <a:buFontTx/>
              <a:buChar char="-"/>
            </a:pPr>
            <a:r>
              <a:rPr lang="fr" b="0" i="0" u="none" baseline="0"/>
              <a:t>Lors de l’évaluation de l’état des terres forestières à l’aide de méthodes de télédétection satellitaire, la « méthode négative » peut être utilisée pour faire la distinction entre les forêts intactes et non intactes. Les perturbations telles que la construction de routes peuvent être facilement détectées, tandis que l’absence de preuves visuelles de perturbations peut laisser supposer que les autres terres sont intactes. Les perturbations sont plus facilement identifiables avec certitude à partir d’images satellitaires que les caractéristiques des écosystèmes forestiers, qui devraient être déterminés si l’on applique la « méthode positive », à savoir l’identification des forêts intactes en supposant que le reste n’est pas intact.</a:t>
            </a:r>
          </a:p>
          <a:p>
            <a:pPr marL="0" indent="0" algn="l" rtl="0">
              <a:spcBef>
                <a:spcPct val="0"/>
              </a:spcBef>
              <a:buFontTx/>
              <a:buNone/>
            </a:pPr>
            <a:endParaRPr lang="fr" dirty="0" smtClean="0"/>
          </a:p>
          <a:p>
            <a:pPr marL="171450" indent="-171450" algn="l" rtl="0">
              <a:spcBef>
                <a:spcPct val="0"/>
              </a:spcBef>
              <a:buFontTx/>
              <a:buChar char="-"/>
            </a:pPr>
            <a:r>
              <a:rPr lang="fr" b="0" i="0" u="none" baseline="0"/>
              <a:t>Avec cette méthode, les conversions entre forêts intactes, forêts non intactes et autres affectations des terres peuvent être facilement mesurées à l’échelle planétaire à l’aide d’images satellitaires d’observation de la terre; en revanche, toute autre définition des forêts (vierge, naturelle, primaire/secondaire, etc.) n’est pas toujours mesurable. </a:t>
            </a:r>
          </a:p>
        </p:txBody>
      </p:sp>
      <p:sp>
        <p:nvSpPr>
          <p:cNvPr id="31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l" rtl="0"/>
            <a:fld id="{0708C2EC-2C6D-4F08-9306-B2E363C54587}" type="slidenum">
              <a:rPr/>
              <a:pPr/>
              <a:t>44</a:t>
            </a:fld>
            <a:endParaRPr lang="fr" dirty="0"/>
          </a:p>
        </p:txBody>
      </p:sp>
    </p:spTree>
    <p:extLst>
      <p:ext uri="{BB962C8B-B14F-4D97-AF65-F5344CB8AC3E}">
        <p14:creationId xmlns:p14="http://schemas.microsoft.com/office/powerpoint/2010/main" val="996975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lgn="l" rtl="0">
              <a:spcBef>
                <a:spcPct val="0"/>
              </a:spcBef>
              <a:buFontTx/>
              <a:buChar char="-"/>
            </a:pPr>
            <a:r>
              <a:rPr lang="fr" b="0" i="0" u="none" baseline="0"/>
              <a:t>Cette diapositive présente un exemple pratique de délimitation des forêts en zones intactes et non intactes à partir d’images satellitaires Landsat.</a:t>
            </a:r>
          </a:p>
          <a:p>
            <a:pPr marL="171450" indent="-171450" algn="l" rtl="0">
              <a:spcBef>
                <a:spcPct val="0"/>
              </a:spcBef>
              <a:buFontTx/>
              <a:buChar char="-"/>
            </a:pPr>
            <a:r>
              <a:rPr lang="fr" b="0" i="0" u="none" baseline="0"/>
              <a:t>Les images sont tirées de la figure 2.2.8 du Manuel de référence GOFC-GOLD (2014) intitulée « Forest Degradation Assessment in Papua New Guinea » (évaluation de la dégradation des forêts en Papouasie-Nouvelle-Guinée). Les images satellitaires Landsat (a) et (b) représentent la même zone de la province du Golfe de Papouasie-Nouvelle-Guinée (PNG) et ont été prises respectivement le 26.12.1988 et le 07.10.2002. Cette région abrite uniquement des forêts de basse altitude. Les polygones représentent l’étendue des forêts intactes aux dates respectives. Une méthode d’interprétation visuelle a été utilisée pour délimiter les forêts intactes.</a:t>
            </a:r>
          </a:p>
          <a:p>
            <a:pPr marL="171450" indent="-171450" algn="l" rtl="0">
              <a:spcBef>
                <a:spcPct val="0"/>
              </a:spcBef>
              <a:buFontTx/>
              <a:buChar char="-"/>
            </a:pPr>
            <a:r>
              <a:rPr lang="fr" b="0" i="0" u="none" baseline="0"/>
              <a:t>Pour évaluer les pertes de carbone dues à la dégradation des forêts dans cette zone, la PNG pourrait indiquer qu’en l’espace de 14 ans 51 % des terres forestières intactes existantes ont été converties en terres forestières non intactes. La perte totale de carbone devrait être équivalente à la perte d’espace forestier intact multipliée par la différence de teneur en carbone entre les terres forestières intactes et non intactes. Dans ce cas précis, le déboisement (réseau de routes) représente moins de 1 %. Taille de la zone: ~ 20km x 10 km</a:t>
            </a:r>
          </a:p>
          <a:p>
            <a:pPr marL="0" indent="0" algn="l" rtl="0">
              <a:spcBef>
                <a:spcPct val="0"/>
              </a:spcBef>
              <a:buFontTx/>
              <a:buNone/>
            </a:pPr>
            <a:endParaRPr lang="fr" dirty="0" smtClean="0"/>
          </a:p>
          <a:p>
            <a:pPr marL="0" indent="0" algn="l" rtl="0">
              <a:spcBef>
                <a:spcPct val="0"/>
              </a:spcBef>
              <a:buFontTx/>
              <a:buNone/>
            </a:pPr>
            <a:r>
              <a:rPr lang="fr" b="0" i="0" u="none" baseline="0"/>
              <a:t>Source :</a:t>
            </a:r>
          </a:p>
          <a:p>
            <a:pPr marL="0" indent="0" algn="l" rtl="0">
              <a:spcBef>
                <a:spcPct val="0"/>
              </a:spcBef>
              <a:buFontTx/>
              <a:buNone/>
            </a:pPr>
            <a:r>
              <a:rPr lang="fr" b="0" i="0" u="none" baseline="0"/>
              <a:t>Potapov et al. 2008.</a:t>
            </a:r>
            <a:endParaRPr lang="fr" dirty="0" smtClean="0"/>
          </a:p>
          <a:p>
            <a:pPr marL="171450" indent="-171450" algn="l" rtl="0">
              <a:spcBef>
                <a:spcPct val="0"/>
              </a:spcBef>
            </a:pPr>
            <a:endParaRPr lang="fr" dirty="0" smtClean="0"/>
          </a:p>
        </p:txBody>
      </p:sp>
      <p:sp>
        <p:nvSpPr>
          <p:cNvPr id="37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l" rtl="0"/>
            <a:fld id="{5A741D71-759F-42CE-99F2-E053D4123D46}" type="slidenum">
              <a:rPr/>
              <a:pPr/>
              <a:t>45</a:t>
            </a:fld>
            <a:endParaRPr lang="fr" dirty="0"/>
          </a:p>
        </p:txBody>
      </p:sp>
    </p:spTree>
    <p:extLst>
      <p:ext uri="{BB962C8B-B14F-4D97-AF65-F5344CB8AC3E}">
        <p14:creationId xmlns:p14="http://schemas.microsoft.com/office/powerpoint/2010/main" val="24839026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fr" b="0" i="0" u="none" baseline="0"/>
              <a:t>Source : </a:t>
            </a:r>
            <a:r>
              <a:rPr lang="fr" sz="1200" b="0" i="0" u="none" kern="1200" baseline="0">
                <a:solidFill>
                  <a:schemeClr val="tx1"/>
                </a:solidFill>
                <a:effectLst/>
                <a:latin typeface="+mn-lt"/>
                <a:ea typeface="+mn-ea"/>
                <a:cs typeface="+mn-cs"/>
              </a:rPr>
              <a:t>Souza, C. and Barreto, P. 2000.</a:t>
            </a:r>
            <a:endParaRPr lang="fr" dirty="0"/>
          </a:p>
        </p:txBody>
      </p:sp>
      <p:sp>
        <p:nvSpPr>
          <p:cNvPr id="4" name="Slide Number Placeholder 3"/>
          <p:cNvSpPr>
            <a:spLocks noGrp="1"/>
          </p:cNvSpPr>
          <p:nvPr>
            <p:ph type="sldNum" sz="quarter" idx="10"/>
          </p:nvPr>
        </p:nvSpPr>
        <p:spPr/>
        <p:txBody>
          <a:bodyPr/>
          <a:lstStyle/>
          <a:p>
            <a:pPr algn="l" rtl="0"/>
            <a:fld id="{02599C58-F26E-484C-B158-D7CF572B4912}" type="slidenum">
              <a:rPr/>
              <a:pPr/>
              <a:t>46</a:t>
            </a:fld>
            <a:endParaRPr lang="fr" dirty="0"/>
          </a:p>
        </p:txBody>
      </p:sp>
    </p:spTree>
    <p:extLst>
      <p:ext uri="{BB962C8B-B14F-4D97-AF65-F5344CB8AC3E}">
        <p14:creationId xmlns:p14="http://schemas.microsoft.com/office/powerpoint/2010/main" val="1719147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fr" b="0" i="0" u="none" baseline="0"/>
              <a:t>Les </a:t>
            </a:r>
            <a:r>
              <a:rPr lang="fr" b="0" i="1" u="none" baseline="0"/>
              <a:t>modifications temporaires</a:t>
            </a:r>
            <a:r>
              <a:rPr lang="fr" b="0" i="0" u="none" baseline="0"/>
              <a:t> font débat. Comment peut-on parler de dégradation si la forêt se régénère en moins de 5 ans? En quoi est-ce important?</a:t>
            </a:r>
            <a:endParaRPr lang="fr" dirty="0" smtClean="0"/>
          </a:p>
          <a:p>
            <a:endParaRPr lang="fr" dirty="0" smtClean="0"/>
          </a:p>
          <a:p>
            <a:pPr algn="l" rtl="0"/>
            <a:r>
              <a:rPr lang="fr" b="0" i="0" u="none" baseline="0"/>
              <a:t>Sources :</a:t>
            </a:r>
          </a:p>
          <a:p>
            <a:pPr marL="0" marR="0" lvl="0" indent="0" algn="l" defTabSz="914400" rtl="0" eaLnBrk="1" fontAlgn="base" latinLnBrk="0" hangingPunct="1">
              <a:lnSpc>
                <a:spcPts val="2500"/>
              </a:lnSpc>
              <a:spcBef>
                <a:spcPts val="1200"/>
              </a:spcBef>
              <a:spcAft>
                <a:spcPct val="0"/>
              </a:spcAft>
              <a:buClr>
                <a:srgbClr val="EEECE1"/>
              </a:buClr>
              <a:buSzPct val="100000"/>
              <a:buFontTx/>
              <a:buNone/>
              <a:tabLst/>
              <a:defRPr/>
            </a:pPr>
            <a:r>
              <a:rPr kumimoji="0" lang="fr" sz="1200" b="0" i="0" u="none" strike="noStrike" kern="1200" cap="none" spc="0" normalizeH="0" baseline="0">
                <a:ln>
                  <a:noFill/>
                </a:ln>
                <a:solidFill>
                  <a:prstClr val="black"/>
                </a:solidFill>
                <a:effectLst/>
                <a:uLnTx/>
                <a:uFillTx/>
                <a:latin typeface="+mn-lt"/>
                <a:ea typeface="+mn-ea"/>
                <a:cs typeface="+mn-cs"/>
              </a:rPr>
              <a:t>Simula 2009;</a:t>
            </a:r>
          </a:p>
          <a:p>
            <a:pPr marL="0" marR="0" lvl="0" indent="0" algn="l" defTabSz="914400" rtl="0" eaLnBrk="1" fontAlgn="base" latinLnBrk="0" hangingPunct="1">
              <a:lnSpc>
                <a:spcPts val="2500"/>
              </a:lnSpc>
              <a:spcBef>
                <a:spcPts val="1200"/>
              </a:spcBef>
              <a:spcAft>
                <a:spcPct val="0"/>
              </a:spcAft>
              <a:buClr>
                <a:srgbClr val="EEECE1"/>
              </a:buClr>
              <a:buSzPct val="100000"/>
              <a:buFontTx/>
              <a:buNone/>
              <a:tabLst/>
              <a:defRPr/>
            </a:pPr>
            <a:r>
              <a:rPr kumimoji="0" lang="fr" sz="1200" b="0" i="0" u="none" strike="noStrike" kern="1200" cap="none" spc="0" normalizeH="0" baseline="0">
                <a:ln>
                  <a:noFill/>
                </a:ln>
                <a:solidFill>
                  <a:prstClr val="black"/>
                </a:solidFill>
                <a:effectLst/>
                <a:uLnTx/>
                <a:uFillTx/>
                <a:latin typeface="+mn-lt"/>
                <a:ea typeface="+mn-ea"/>
                <a:cs typeface="+mn-cs"/>
              </a:rPr>
              <a:t>Herold et al. 2011. </a:t>
            </a:r>
            <a:endParaRPr lang="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 sz="1200" kern="1200" dirty="0" smtClean="0">
              <a:solidFill>
                <a:schemeClr val="tx1"/>
              </a:solidFill>
              <a:effectLst/>
              <a:latin typeface="+mn-lt"/>
              <a:ea typeface="+mn-ea"/>
              <a:cs typeface="+mn-cs"/>
            </a:endParaRPr>
          </a:p>
          <a:p>
            <a:endParaRPr lang="fr" dirty="0" smtClean="0"/>
          </a:p>
          <a:p>
            <a:endParaRPr lang="fr" dirty="0"/>
          </a:p>
        </p:txBody>
      </p:sp>
      <p:sp>
        <p:nvSpPr>
          <p:cNvPr id="4" name="Slide Number Placeholder 3"/>
          <p:cNvSpPr>
            <a:spLocks noGrp="1"/>
          </p:cNvSpPr>
          <p:nvPr>
            <p:ph type="sldNum" sz="quarter" idx="10"/>
          </p:nvPr>
        </p:nvSpPr>
        <p:spPr/>
        <p:txBody>
          <a:bodyPr/>
          <a:lstStyle/>
          <a:p>
            <a:pPr algn="l" rtl="0"/>
            <a:fld id="{02599C58-F26E-484C-B158-D7CF572B4912}" type="slidenum">
              <a:rPr/>
              <a:pPr/>
              <a:t>6</a:t>
            </a:fld>
            <a:endParaRPr lang="fr" dirty="0"/>
          </a:p>
        </p:txBody>
      </p:sp>
    </p:spTree>
    <p:extLst>
      <p:ext uri="{BB962C8B-B14F-4D97-AF65-F5344CB8AC3E}">
        <p14:creationId xmlns:p14="http://schemas.microsoft.com/office/powerpoint/2010/main" val="1508384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 dirty="0"/>
          </a:p>
        </p:txBody>
      </p:sp>
      <p:sp>
        <p:nvSpPr>
          <p:cNvPr id="4" name="Slide Number Placeholder 3"/>
          <p:cNvSpPr>
            <a:spLocks noGrp="1"/>
          </p:cNvSpPr>
          <p:nvPr>
            <p:ph type="sldNum" sz="quarter" idx="10"/>
          </p:nvPr>
        </p:nvSpPr>
        <p:spPr/>
        <p:txBody>
          <a:bodyPr/>
          <a:lstStyle/>
          <a:p>
            <a:pPr algn="l" rtl="0"/>
            <a:fld id="{02599C58-F26E-484C-B158-D7CF572B4912}" type="slidenum">
              <a:rPr/>
              <a:pPr/>
              <a:t>49</a:t>
            </a:fld>
            <a:endParaRPr lang="fr" dirty="0"/>
          </a:p>
        </p:txBody>
      </p:sp>
    </p:spTree>
    <p:extLst>
      <p:ext uri="{BB962C8B-B14F-4D97-AF65-F5344CB8AC3E}">
        <p14:creationId xmlns:p14="http://schemas.microsoft.com/office/powerpoint/2010/main" val="4062057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200" b="0" i="0" u="none" strike="noStrike" kern="1200" cap="none" spc="0" normalizeH="0" baseline="0">
                <a:ln>
                  <a:noFill/>
                </a:ln>
                <a:solidFill>
                  <a:prstClr val="black"/>
                </a:solidFill>
                <a:effectLst/>
                <a:uLnTx/>
                <a:uFillTx/>
                <a:latin typeface="+mn-lt"/>
                <a:ea typeface="+mn-ea"/>
                <a:cs typeface="+mn-cs"/>
              </a:rPr>
              <a:t>Source :</a:t>
            </a:r>
          </a:p>
          <a:p>
            <a:pPr marL="0" marR="0" lvl="0" indent="0" algn="l" defTabSz="914400" rtl="0" eaLnBrk="1" fontAlgn="base" latinLnBrk="0" hangingPunct="1">
              <a:lnSpc>
                <a:spcPts val="2500"/>
              </a:lnSpc>
              <a:spcBef>
                <a:spcPts val="1200"/>
              </a:spcBef>
              <a:spcAft>
                <a:spcPct val="0"/>
              </a:spcAft>
              <a:buClr>
                <a:srgbClr val="EEECE1"/>
              </a:buClr>
              <a:buSzPct val="100000"/>
              <a:buFontTx/>
              <a:buNone/>
              <a:tabLst/>
              <a:defRPr/>
            </a:pPr>
            <a:r>
              <a:rPr kumimoji="0" lang="fr" sz="1200" b="0" i="0" u="none" strike="noStrike" kern="1200" cap="none" spc="0" normalizeH="0" baseline="0">
                <a:ln>
                  <a:noFill/>
                </a:ln>
                <a:solidFill>
                  <a:prstClr val="black"/>
                </a:solidFill>
                <a:effectLst/>
                <a:uLnTx/>
                <a:uFillTx/>
                <a:latin typeface="+mn-lt"/>
                <a:ea typeface="+mn-ea"/>
                <a:cs typeface="+mn-cs"/>
              </a:rPr>
              <a:t>UNFCCC 2008. </a:t>
            </a:r>
            <a:endParaRPr lang="fr" dirty="0"/>
          </a:p>
        </p:txBody>
      </p:sp>
      <p:sp>
        <p:nvSpPr>
          <p:cNvPr id="4" name="Slide Number Placeholder 3"/>
          <p:cNvSpPr>
            <a:spLocks noGrp="1"/>
          </p:cNvSpPr>
          <p:nvPr>
            <p:ph type="sldNum" sz="quarter" idx="10"/>
          </p:nvPr>
        </p:nvSpPr>
        <p:spPr/>
        <p:txBody>
          <a:bodyPr/>
          <a:lstStyle/>
          <a:p>
            <a:pPr algn="l" rtl="0"/>
            <a:fld id="{02599C58-F26E-484C-B158-D7CF572B4912}" type="slidenum">
              <a:rPr/>
              <a:pPr/>
              <a:t>8</a:t>
            </a:fld>
            <a:endParaRPr lang="fr" dirty="0"/>
          </a:p>
        </p:txBody>
      </p:sp>
    </p:spTree>
    <p:extLst>
      <p:ext uri="{BB962C8B-B14F-4D97-AF65-F5344CB8AC3E}">
        <p14:creationId xmlns:p14="http://schemas.microsoft.com/office/powerpoint/2010/main" val="1407860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fr" b="0" i="0" u="none" baseline="0"/>
              <a:t>Représentation conceptuelle (données non réelles) de l’impact sur les stocks de carbone aérien de différents types de dégradation des forêts.</a:t>
            </a:r>
            <a:endParaRPr lang="fr" dirty="0"/>
          </a:p>
        </p:txBody>
      </p:sp>
      <p:sp>
        <p:nvSpPr>
          <p:cNvPr id="4" name="Slide Number Placeholder 3"/>
          <p:cNvSpPr>
            <a:spLocks noGrp="1"/>
          </p:cNvSpPr>
          <p:nvPr>
            <p:ph type="sldNum" sz="quarter" idx="10"/>
          </p:nvPr>
        </p:nvSpPr>
        <p:spPr/>
        <p:txBody>
          <a:bodyPr/>
          <a:lstStyle/>
          <a:p>
            <a:pPr algn="l" rtl="0"/>
            <a:fld id="{02599C58-F26E-484C-B158-D7CF572B4912}" type="slidenum">
              <a:rPr/>
              <a:pPr/>
              <a:t>10</a:t>
            </a:fld>
            <a:endParaRPr lang="fr" dirty="0"/>
          </a:p>
        </p:txBody>
      </p:sp>
    </p:spTree>
    <p:extLst>
      <p:ext uri="{BB962C8B-B14F-4D97-AF65-F5344CB8AC3E}">
        <p14:creationId xmlns:p14="http://schemas.microsoft.com/office/powerpoint/2010/main" val="4294293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 b="0" i="0" u="none" baseline="0"/>
              <a:t>Source :</a:t>
            </a:r>
          </a:p>
          <a:p>
            <a:pPr marL="0" marR="0" lvl="0" indent="0" algn="l" defTabSz="914400" rtl="0" eaLnBrk="1" fontAlgn="auto" latinLnBrk="0" hangingPunct="1">
              <a:lnSpc>
                <a:spcPct val="100000"/>
              </a:lnSpc>
              <a:spcBef>
                <a:spcPts val="0"/>
              </a:spcBef>
              <a:spcAft>
                <a:spcPts val="0"/>
              </a:spcAft>
              <a:buClrTx/>
              <a:buSzTx/>
              <a:buFont typeface="Calibri" panose="020F0502020204030204" pitchFamily="34" charset="0"/>
              <a:buNone/>
              <a:tabLst/>
              <a:defRPr/>
            </a:pPr>
            <a:r>
              <a:rPr kumimoji="0" lang="fr" sz="1200" b="0" i="0" u="none" strike="noStrike" kern="1200" cap="none" spc="0" normalizeH="0" baseline="0">
                <a:ln>
                  <a:noFill/>
                </a:ln>
                <a:solidFill>
                  <a:prstClr val="black"/>
                </a:solidFill>
                <a:effectLst/>
                <a:uLnTx/>
                <a:uFillTx/>
                <a:latin typeface="+mn-lt"/>
                <a:ea typeface="+mn-ea"/>
                <a:cs typeface="+mn-cs"/>
              </a:rPr>
              <a:t>Hosonuma et al. 2012.</a:t>
            </a:r>
            <a:endParaRPr lang="fr" baseline="0" dirty="0" smtClean="0"/>
          </a:p>
          <a:p>
            <a:endParaRPr lang="fr" baseline="0" dirty="0" smtClean="0"/>
          </a:p>
          <a:p>
            <a:endParaRPr lang="fr" dirty="0"/>
          </a:p>
        </p:txBody>
      </p:sp>
      <p:sp>
        <p:nvSpPr>
          <p:cNvPr id="4" name="Slide Number Placeholder 3"/>
          <p:cNvSpPr>
            <a:spLocks noGrp="1"/>
          </p:cNvSpPr>
          <p:nvPr>
            <p:ph type="sldNum" sz="quarter" idx="10"/>
          </p:nvPr>
        </p:nvSpPr>
        <p:spPr/>
        <p:txBody>
          <a:bodyPr/>
          <a:lstStyle/>
          <a:p>
            <a:pPr algn="l" rtl="0"/>
            <a:fld id="{02599C58-F26E-484C-B158-D7CF572B4912}" type="slidenum">
              <a:rPr/>
              <a:pPr/>
              <a:t>11</a:t>
            </a:fld>
            <a:endParaRPr lang="fr" dirty="0"/>
          </a:p>
        </p:txBody>
      </p:sp>
    </p:spTree>
    <p:extLst>
      <p:ext uri="{BB962C8B-B14F-4D97-AF65-F5344CB8AC3E}">
        <p14:creationId xmlns:p14="http://schemas.microsoft.com/office/powerpoint/2010/main" val="282042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 sz="1200" b="0" i="0" u="none" baseline="0">
                <a:solidFill>
                  <a:schemeClr val="accent6"/>
                </a:solidFill>
                <a:latin typeface="Verdana" pitchFamily="34" charset="0"/>
              </a:rPr>
              <a:t>Les menaces difficilement détectables sont celles qui peuvent être détectées, au moins partiellement, par des méthodes à haute résolution ou des algorithmes de détection spécialisés qui sont coûteux, techniquement difficiles à mettre en œuvre et uniquement disponibles pour des zones limitées ou spécifiques.</a:t>
            </a:r>
          </a:p>
          <a:p>
            <a:endParaRPr lang="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200" b="0" i="0" u="none" strike="noStrike" kern="1200" cap="none" spc="0" normalizeH="0" baseline="0">
                <a:ln>
                  <a:noFill/>
                </a:ln>
                <a:solidFill>
                  <a:prstClr val="black"/>
                </a:solidFill>
                <a:effectLst/>
                <a:uLnTx/>
                <a:uFillTx/>
                <a:latin typeface="+mn-lt"/>
                <a:ea typeface="+mn-ea"/>
                <a:cs typeface="+mn-cs"/>
              </a:rPr>
              <a:t>Source :</a:t>
            </a:r>
          </a:p>
          <a:p>
            <a:pPr marL="0" marR="0" lvl="0" indent="0" algn="l" defTabSz="914400" rtl="0" eaLnBrk="1" fontAlgn="auto" latinLnBrk="0" hangingPunct="1">
              <a:lnSpc>
                <a:spcPct val="100000"/>
              </a:lnSpc>
              <a:spcBef>
                <a:spcPts val="0"/>
              </a:spcBef>
              <a:spcAft>
                <a:spcPts val="0"/>
              </a:spcAft>
              <a:buClrTx/>
              <a:buSzTx/>
              <a:buFont typeface="Calibri" panose="020F0502020204030204" pitchFamily="34" charset="0"/>
              <a:buNone/>
              <a:tabLst/>
              <a:defRPr/>
            </a:pPr>
            <a:r>
              <a:rPr lang="fr" sz="1200" b="0" i="0" u="none" baseline="0">
                <a:effectLst/>
                <a:latin typeface="Helvetica"/>
                <a:ea typeface="ＭＳ 明朝"/>
                <a:cs typeface="Helvetica"/>
              </a:rPr>
              <a:t>Laurence and Peres 2006.</a:t>
            </a:r>
            <a:endParaRPr lang="fr" dirty="0"/>
          </a:p>
        </p:txBody>
      </p:sp>
      <p:sp>
        <p:nvSpPr>
          <p:cNvPr id="4" name="Slide Number Placeholder 3"/>
          <p:cNvSpPr>
            <a:spLocks noGrp="1"/>
          </p:cNvSpPr>
          <p:nvPr>
            <p:ph type="sldNum" sz="quarter" idx="10"/>
          </p:nvPr>
        </p:nvSpPr>
        <p:spPr/>
        <p:txBody>
          <a:bodyPr/>
          <a:lstStyle/>
          <a:p>
            <a:pPr algn="l" rtl="0"/>
            <a:fld id="{02599C58-F26E-484C-B158-D7CF572B4912}" type="slidenum">
              <a:rPr/>
              <a:pPr/>
              <a:t>12</a:t>
            </a:fld>
            <a:endParaRPr lang="fr" dirty="0"/>
          </a:p>
        </p:txBody>
      </p:sp>
    </p:spTree>
    <p:extLst>
      <p:ext uri="{BB962C8B-B14F-4D97-AF65-F5344CB8AC3E}">
        <p14:creationId xmlns:p14="http://schemas.microsoft.com/office/powerpoint/2010/main" val="282042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 dirty="0"/>
          </a:p>
        </p:txBody>
      </p:sp>
      <p:sp>
        <p:nvSpPr>
          <p:cNvPr id="4" name="Slide Number Placeholder 3"/>
          <p:cNvSpPr>
            <a:spLocks noGrp="1"/>
          </p:cNvSpPr>
          <p:nvPr>
            <p:ph type="sldNum" sz="quarter" idx="10"/>
          </p:nvPr>
        </p:nvSpPr>
        <p:spPr/>
        <p:txBody>
          <a:bodyPr/>
          <a:lstStyle/>
          <a:p>
            <a:pPr algn="l" rtl="0"/>
            <a:fld id="{02599C58-F26E-484C-B158-D7CF572B4912}" type="slidenum">
              <a:rPr/>
              <a:pPr/>
              <a:t>14</a:t>
            </a:fld>
            <a:endParaRPr lang="fr" dirty="0"/>
          </a:p>
        </p:txBody>
      </p:sp>
    </p:spTree>
    <p:extLst>
      <p:ext uri="{BB962C8B-B14F-4D97-AF65-F5344CB8AC3E}">
        <p14:creationId xmlns:p14="http://schemas.microsoft.com/office/powerpoint/2010/main" val="1787077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 b="0" i="0" u="none" baseline="0"/>
              <a:t>Cette équation est celle utilisée pour estimer les émissions dues à l’abattage sélectif. La quantification des facteurs détermine les types de données de terrain devant être collectées.</a:t>
            </a:r>
          </a:p>
          <a:p>
            <a:pPr marL="0" marR="0" indent="0" algn="l" defTabSz="914400" rtl="0" eaLnBrk="1" fontAlgn="auto" latinLnBrk="0" hangingPunct="1">
              <a:lnSpc>
                <a:spcPct val="100000"/>
              </a:lnSpc>
              <a:spcBef>
                <a:spcPts val="0"/>
              </a:spcBef>
              <a:spcAft>
                <a:spcPts val="0"/>
              </a:spcAft>
              <a:buClrTx/>
              <a:buSzTx/>
              <a:buFontTx/>
              <a:buNone/>
              <a:tabLst/>
              <a:defRPr/>
            </a:pPr>
            <a:endParaRPr lang="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200" b="0" i="0" u="none" strike="noStrike" kern="1200" cap="none" spc="0" normalizeH="0" baseline="0">
                <a:ln>
                  <a:noFill/>
                </a:ln>
                <a:solidFill>
                  <a:prstClr val="black"/>
                </a:solidFill>
                <a:effectLst/>
                <a:uLnTx/>
                <a:uFillTx/>
                <a:latin typeface="+mn-lt"/>
                <a:ea typeface="+mn-ea"/>
                <a:cs typeface="+mn-cs"/>
              </a:rPr>
              <a:t>Source :</a:t>
            </a:r>
          </a:p>
          <a:p>
            <a:pPr marL="0" marR="0" lvl="0" indent="0" algn="l" defTabSz="914400" rtl="0" eaLnBrk="1" fontAlgn="auto" latinLnBrk="0" hangingPunct="1">
              <a:lnSpc>
                <a:spcPct val="100000"/>
              </a:lnSpc>
              <a:spcBef>
                <a:spcPts val="0"/>
              </a:spcBef>
              <a:spcAft>
                <a:spcPts val="0"/>
              </a:spcAft>
              <a:buClrTx/>
              <a:buSzTx/>
              <a:buFont typeface="Calibri" panose="020F0502020204030204" pitchFamily="34" charset="0"/>
              <a:buNone/>
              <a:tabLst/>
              <a:defRPr/>
            </a:pPr>
            <a:r>
              <a:rPr lang="fr" sz="1200" b="0" i="0" u="none" kern="1200" baseline="0">
                <a:solidFill>
                  <a:schemeClr val="tx1"/>
                </a:solidFill>
                <a:effectLst/>
                <a:latin typeface="+mn-lt"/>
                <a:ea typeface="+mn-ea"/>
                <a:cs typeface="+mn-cs"/>
              </a:rPr>
              <a:t>Pearson, Brown, and Casarim. 2014. </a:t>
            </a:r>
            <a:endParaRPr lang="fr" dirty="0" smtClean="0"/>
          </a:p>
        </p:txBody>
      </p:sp>
      <p:sp>
        <p:nvSpPr>
          <p:cNvPr id="4" name="Slide Number Placeholder 3"/>
          <p:cNvSpPr>
            <a:spLocks noGrp="1"/>
          </p:cNvSpPr>
          <p:nvPr>
            <p:ph type="sldNum" sz="quarter" idx="10"/>
          </p:nvPr>
        </p:nvSpPr>
        <p:spPr/>
        <p:txBody>
          <a:bodyPr/>
          <a:lstStyle/>
          <a:p>
            <a:pPr algn="l" rtl="0"/>
            <a:fld id="{02599C58-F26E-484C-B158-D7CF572B4912}" type="slidenum">
              <a:rPr/>
              <a:pPr/>
              <a:t>19</a:t>
            </a:fld>
            <a:endParaRPr lang="fr" dirty="0"/>
          </a:p>
        </p:txBody>
      </p:sp>
    </p:spTree>
    <p:extLst>
      <p:ext uri="{BB962C8B-B14F-4D97-AF65-F5344CB8AC3E}">
        <p14:creationId xmlns:p14="http://schemas.microsoft.com/office/powerpoint/2010/main" val="817736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88"/>
            <a:ext cx="8442796" cy="839787"/>
          </a:xfrm>
        </p:spPr>
        <p:txBody>
          <a:bodyPr/>
          <a:lstStyle/>
          <a:p>
            <a:r>
              <a:rPr lang="en-GB" dirty="0" err="1" smtClean="0"/>
              <a:t>Klik</a:t>
            </a:r>
            <a:r>
              <a:rPr lang="en-GB" dirty="0" smtClean="0"/>
              <a:t> </a:t>
            </a:r>
            <a:r>
              <a:rPr lang="en-GB" dirty="0" err="1" smtClean="0"/>
              <a:t>om</a:t>
            </a:r>
            <a:r>
              <a:rPr lang="en-GB" dirty="0" smtClean="0"/>
              <a:t> de </a:t>
            </a:r>
            <a:r>
              <a:rPr lang="en-GB" dirty="0" err="1" smtClean="0"/>
              <a:t>stijl</a:t>
            </a:r>
            <a:r>
              <a:rPr lang="en-GB" dirty="0" smtClean="0"/>
              <a:t> </a:t>
            </a:r>
            <a:r>
              <a:rPr lang="en-GB" dirty="0" err="1" smtClean="0"/>
              <a:t>te</a:t>
            </a:r>
            <a:r>
              <a:rPr lang="en-GB" dirty="0" smtClean="0"/>
              <a:t> </a:t>
            </a:r>
            <a:r>
              <a:rPr lang="en-GB" dirty="0" err="1" smtClean="0"/>
              <a:t>bewerken</a:t>
            </a:r>
            <a:endParaRPr lang="en-GB" dirty="0"/>
          </a:p>
        </p:txBody>
      </p:sp>
      <p:sp>
        <p:nvSpPr>
          <p:cNvPr id="3" name="Tijdelijke aanduiding voor afbeelding 24"/>
          <p:cNvSpPr>
            <a:spLocks noGrp="1" noChangeAspect="1"/>
          </p:cNvSpPr>
          <p:nvPr>
            <p:ph type="pic" sz="quarter" idx="13"/>
          </p:nvPr>
        </p:nvSpPr>
        <p:spPr bwMode="auto">
          <a:xfrm>
            <a:off x="476508" y="3307559"/>
            <a:ext cx="264795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a:ln>
                <a:noFill/>
              </a:ln>
              <a:solidFill>
                <a:sysClr val="windowText" lastClr="000000"/>
              </a:solidFill>
              <a:effectLst/>
              <a:uLnTx/>
              <a:uFillTx/>
            </a:endParaRPr>
          </a:p>
        </p:txBody>
      </p:sp>
      <p:sp>
        <p:nvSpPr>
          <p:cNvPr id="6" name="Tijdelijke aanduiding voor afbeelding 24"/>
          <p:cNvSpPr>
            <a:spLocks noGrp="1" noChangeAspect="1"/>
          </p:cNvSpPr>
          <p:nvPr>
            <p:ph type="pic" sz="quarter" idx="19"/>
          </p:nvPr>
        </p:nvSpPr>
        <p:spPr bwMode="auto">
          <a:xfrm>
            <a:off x="6308818" y="3307559"/>
            <a:ext cx="264795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a:ln>
                <a:noFill/>
              </a:ln>
              <a:solidFill>
                <a:sysClr val="windowText" lastClr="000000"/>
              </a:solidFill>
              <a:effectLst/>
              <a:uLnTx/>
              <a:uFillTx/>
            </a:endParaRPr>
          </a:p>
        </p:txBody>
      </p:sp>
      <p:sp>
        <p:nvSpPr>
          <p:cNvPr id="7" name="Tijdelijke aanduiding voor afbeelding 24"/>
          <p:cNvSpPr>
            <a:spLocks noGrp="1" noChangeAspect="1"/>
          </p:cNvSpPr>
          <p:nvPr>
            <p:ph type="pic" sz="quarter" idx="16"/>
          </p:nvPr>
        </p:nvSpPr>
        <p:spPr bwMode="auto">
          <a:xfrm>
            <a:off x="4714655" y="3307559"/>
            <a:ext cx="2647950" cy="2647950"/>
          </a:xfrm>
          <a:prstGeom prst="ellipse">
            <a:avLst/>
          </a:prstGeom>
          <a:solidFill>
            <a:schemeClr val="accent3"/>
          </a:solidFill>
          <a:ln>
            <a:noFill/>
          </a:ln>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a:ln>
                <a:noFill/>
              </a:ln>
              <a:solidFill>
                <a:sysClr val="windowText" lastClr="000000"/>
              </a:solidFill>
              <a:effectLst/>
              <a:uLnTx/>
              <a:uFillTx/>
            </a:endParaRPr>
          </a:p>
        </p:txBody>
      </p:sp>
      <p:sp>
        <p:nvSpPr>
          <p:cNvPr id="8" name="Tijdelijke aanduiding voor afbeelding 24"/>
          <p:cNvSpPr>
            <a:spLocks noGrp="1" noChangeAspect="1"/>
          </p:cNvSpPr>
          <p:nvPr>
            <p:ph type="pic" sz="quarter" idx="15"/>
          </p:nvPr>
        </p:nvSpPr>
        <p:spPr bwMode="auto">
          <a:xfrm>
            <a:off x="3120492" y="3307559"/>
            <a:ext cx="264795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a:ln>
                <a:noFill/>
              </a:ln>
              <a:solidFill>
                <a:sysClr val="windowText" lastClr="000000"/>
              </a:solidFill>
              <a:effectLst/>
              <a:uLnTx/>
              <a:uFillTx/>
            </a:endParaRPr>
          </a:p>
        </p:txBody>
      </p:sp>
      <p:sp>
        <p:nvSpPr>
          <p:cNvPr id="4" name="Tijdelijke aanduiding voor tekst 4"/>
          <p:cNvSpPr>
            <a:spLocks noGrp="1"/>
          </p:cNvSpPr>
          <p:nvPr>
            <p:ph type="body" sz="quarter" idx="17" hasCustomPrompt="1"/>
          </p:nvPr>
        </p:nvSpPr>
        <p:spPr bwMode="auto">
          <a:xfrm>
            <a:off x="485775" y="1616400"/>
            <a:ext cx="8447088" cy="371475"/>
          </a:xfrm>
          <a:prstGeom prst="rect">
            <a:avLst/>
          </a:prstGeom>
          <a:noFill/>
          <a:ln>
            <a:noFill/>
          </a:ln>
          <a:extLst/>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smtClean="0">
                <a:ln>
                  <a:noFill/>
                </a:ln>
                <a:solidFill>
                  <a:srgbClr val="FFFFFF"/>
                </a:solidFill>
                <a:effectLst/>
                <a:uLnTx/>
                <a:uFillTx/>
              </a:rPr>
              <a:t>Ondertitel</a:t>
            </a:r>
            <a:endParaRPr kumimoji="0" lang="en-GB" sz="1800" b="0" i="0" u="none" strike="noStrike" kern="0" cap="none" spc="0" normalizeH="0" baseline="0" noProof="0" dirty="0" smtClean="0">
              <a:ln>
                <a:noFill/>
              </a:ln>
              <a:solidFill>
                <a:srgbClr val="FFFFFF"/>
              </a:solidFill>
              <a:effectLst/>
              <a:uLnTx/>
              <a:uFillTx/>
            </a:endParaRPr>
          </a:p>
        </p:txBody>
      </p:sp>
      <p:sp>
        <p:nvSpPr>
          <p:cNvPr id="5" name="Tijdelijke aanduiding voor tekst 4"/>
          <p:cNvSpPr>
            <a:spLocks noGrp="1"/>
          </p:cNvSpPr>
          <p:nvPr>
            <p:ph type="body" sz="quarter" idx="18" hasCustomPrompt="1"/>
          </p:nvPr>
        </p:nvSpPr>
        <p:spPr bwMode="auto">
          <a:xfrm>
            <a:off x="478633" y="2262386"/>
            <a:ext cx="8447087" cy="371475"/>
          </a:xfrm>
          <a:prstGeom prst="rect">
            <a:avLst/>
          </a:prstGeom>
          <a:noFill/>
          <a:ln>
            <a:noFill/>
          </a:ln>
          <a:extLst/>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smtClean="0">
                <a:ln>
                  <a:noFill/>
                </a:ln>
                <a:solidFill>
                  <a:srgbClr val="FFFFFF"/>
                </a:solidFill>
                <a:effectLst/>
                <a:uLnTx/>
                <a:uFillTx/>
              </a:rPr>
              <a:t>Datum, Auteursnaam</a:t>
            </a:r>
            <a:endParaRPr kumimoji="0" lang="en-GB" sz="1800" b="0" i="0" u="none" strike="noStrike" kern="0" cap="none" spc="0" normalizeH="0" baseline="0" noProof="0" dirty="0" smtClean="0">
              <a:ln>
                <a:noFill/>
              </a:ln>
              <a:solidFill>
                <a:srgbClr val="FFFFFF"/>
              </a:solidFill>
              <a:effectLst/>
              <a:uLnTx/>
              <a:uFillTx/>
            </a:endParaRPr>
          </a:p>
        </p:txBody>
      </p:sp>
    </p:spTree>
    <p:extLst>
      <p:ext uri="{BB962C8B-B14F-4D97-AF65-F5344CB8AC3E}">
        <p14:creationId xmlns:p14="http://schemas.microsoft.com/office/powerpoint/2010/main" val="423983396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box with rectangular image">
    <p:spTree>
      <p:nvGrpSpPr>
        <p:cNvPr id="1" name=""/>
        <p:cNvGrpSpPr/>
        <p:nvPr/>
      </p:nvGrpSpPr>
      <p:grpSpPr>
        <a:xfrm>
          <a:off x="0" y="0"/>
          <a:ext cx="0" cy="0"/>
          <a:chOff x="0" y="0"/>
          <a:chExt cx="0" cy="0"/>
        </a:xfrm>
      </p:grpSpPr>
      <p:sp>
        <p:nvSpPr>
          <p:cNvPr id="2" name="Titel 1"/>
          <p:cNvSpPr>
            <a:spLocks noGrp="1"/>
          </p:cNvSpPr>
          <p:nvPr>
            <p:ph type="title"/>
          </p:nvPr>
        </p:nvSpPr>
        <p:spPr>
          <a:xfrm>
            <a:off x="491638" y="230188"/>
            <a:ext cx="3276000" cy="1353086"/>
          </a:xfrm>
        </p:spPr>
        <p:txBody>
          <a:bodyPr/>
          <a:lstStyle>
            <a:lvl1pPr>
              <a:defRPr/>
            </a:lvl1pPr>
          </a:lstStyle>
          <a:p>
            <a:r>
              <a:rPr lang="en-GB" smtClean="0"/>
              <a:t>Klik om de stijl te bewerken</a:t>
            </a:r>
            <a:endParaRPr lang="en-GB" dirty="0"/>
          </a:p>
        </p:txBody>
      </p:sp>
      <p:sp>
        <p:nvSpPr>
          <p:cNvPr id="3" name="Tijdelijke aanduiding voor afbeelding 24"/>
          <p:cNvSpPr>
            <a:spLocks noGrp="1" noChangeAspect="1"/>
          </p:cNvSpPr>
          <p:nvPr>
            <p:ph type="pic" sz="quarter" idx="16"/>
          </p:nvPr>
        </p:nvSpPr>
        <p:spPr>
          <a:xfrm>
            <a:off x="3900006" y="226800"/>
            <a:ext cx="5040000" cy="573585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a:p>
        </p:txBody>
      </p:sp>
      <p:sp>
        <p:nvSpPr>
          <p:cNvPr id="4" name="Tijdelijke aanduiding voor tekst 4"/>
          <p:cNvSpPr>
            <a:spLocks noGrp="1"/>
          </p:cNvSpPr>
          <p:nvPr>
            <p:ph type="body" sz="quarter" idx="17"/>
          </p:nvPr>
        </p:nvSpPr>
        <p:spPr>
          <a:xfrm>
            <a:off x="495302" y="1840012"/>
            <a:ext cx="3276600" cy="4122638"/>
          </a:xfrm>
        </p:spPr>
        <p:txBody>
          <a:bodyPr lIns="36000"/>
          <a:lstStyle>
            <a:lvl1pPr marL="0" indent="0">
              <a:buNone/>
              <a:defRPr>
                <a:solidFill>
                  <a:schemeClr val="tx1"/>
                </a:solidFill>
              </a:defRPr>
            </a:lvl1pPr>
          </a:lstStyle>
          <a:p>
            <a:pPr lvl="0"/>
            <a:r>
              <a:rPr lang="en-GB" smtClean="0"/>
              <a:t>Klik om de modelstijlen te bewerken</a:t>
            </a:r>
            <a:endParaRPr lang="en-GB" dirty="0" smtClean="0"/>
          </a:p>
        </p:txBody>
      </p:sp>
    </p:spTree>
    <p:extLst>
      <p:ext uri="{BB962C8B-B14F-4D97-AF65-F5344CB8AC3E}">
        <p14:creationId xmlns:p14="http://schemas.microsoft.com/office/powerpoint/2010/main" val="410723499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images with text boxe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7"/>
            <a:ext cx="8442796" cy="838800"/>
          </a:xfrm>
        </p:spPr>
        <p:txBody>
          <a:bodyPr/>
          <a:lstStyle/>
          <a:p>
            <a:r>
              <a:rPr lang="en-GB" smtClean="0"/>
              <a:t>Klik om de stijl te bewerken</a:t>
            </a:r>
            <a:endParaRPr lang="en-GB" dirty="0"/>
          </a:p>
        </p:txBody>
      </p:sp>
      <p:sp>
        <p:nvSpPr>
          <p:cNvPr id="3" name="Tijdelijke aanduiding voor afbeelding 24"/>
          <p:cNvSpPr>
            <a:spLocks noGrp="1" noChangeAspect="1"/>
          </p:cNvSpPr>
          <p:nvPr>
            <p:ph type="pic" sz="quarter" idx="16"/>
          </p:nvPr>
        </p:nvSpPr>
        <p:spPr>
          <a:xfrm>
            <a:off x="537619" y="1933314"/>
            <a:ext cx="2639660" cy="262800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a:p>
        </p:txBody>
      </p:sp>
      <p:sp>
        <p:nvSpPr>
          <p:cNvPr id="4" name="Tijdelijke aanduiding voor afbeelding 24"/>
          <p:cNvSpPr>
            <a:spLocks noGrp="1" noChangeAspect="1"/>
          </p:cNvSpPr>
          <p:nvPr>
            <p:ph type="pic" sz="quarter" idx="17"/>
          </p:nvPr>
        </p:nvSpPr>
        <p:spPr>
          <a:xfrm>
            <a:off x="3418212" y="1933314"/>
            <a:ext cx="2639660" cy="262800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a:p>
        </p:txBody>
      </p:sp>
      <p:sp>
        <p:nvSpPr>
          <p:cNvPr id="5" name="Tijdelijke aanduiding voor afbeelding 24"/>
          <p:cNvSpPr>
            <a:spLocks noGrp="1" noChangeAspect="1"/>
          </p:cNvSpPr>
          <p:nvPr>
            <p:ph type="pic" sz="quarter" idx="18"/>
          </p:nvPr>
        </p:nvSpPr>
        <p:spPr>
          <a:xfrm>
            <a:off x="6298805" y="1933314"/>
            <a:ext cx="2639660" cy="262800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a:p>
        </p:txBody>
      </p:sp>
      <p:sp>
        <p:nvSpPr>
          <p:cNvPr id="7" name="Tijdelijke aanduiding voor tekst 6"/>
          <p:cNvSpPr>
            <a:spLocks noGrp="1"/>
          </p:cNvSpPr>
          <p:nvPr>
            <p:ph type="body" sz="quarter" idx="19"/>
          </p:nvPr>
        </p:nvSpPr>
        <p:spPr>
          <a:xfrm>
            <a:off x="490538"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
        <p:nvSpPr>
          <p:cNvPr id="8" name="Tijdelijke aanduiding voor tekst 6"/>
          <p:cNvSpPr>
            <a:spLocks noGrp="1"/>
          </p:cNvSpPr>
          <p:nvPr>
            <p:ph type="body" sz="quarter" idx="20"/>
          </p:nvPr>
        </p:nvSpPr>
        <p:spPr>
          <a:xfrm>
            <a:off x="3366170"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
        <p:nvSpPr>
          <p:cNvPr id="9" name="Tijdelijke aanduiding voor tekst 6"/>
          <p:cNvSpPr>
            <a:spLocks noGrp="1"/>
          </p:cNvSpPr>
          <p:nvPr>
            <p:ph type="body" sz="quarter" idx="21"/>
          </p:nvPr>
        </p:nvSpPr>
        <p:spPr>
          <a:xfrm>
            <a:off x="6241802"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
        <p:nvSpPr>
          <p:cNvPr id="10" name="Tijdelijke aanduiding voor tekst 6"/>
          <p:cNvSpPr>
            <a:spLocks noGrp="1"/>
          </p:cNvSpPr>
          <p:nvPr>
            <p:ph type="body" sz="quarter" idx="22"/>
          </p:nvPr>
        </p:nvSpPr>
        <p:spPr>
          <a:xfrm>
            <a:off x="490538"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
        <p:nvSpPr>
          <p:cNvPr id="11" name="Tijdelijke aanduiding voor tekst 6"/>
          <p:cNvSpPr>
            <a:spLocks noGrp="1"/>
          </p:cNvSpPr>
          <p:nvPr>
            <p:ph type="body" sz="quarter" idx="23"/>
          </p:nvPr>
        </p:nvSpPr>
        <p:spPr>
          <a:xfrm>
            <a:off x="3365675"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
        <p:nvSpPr>
          <p:cNvPr id="12" name="Tijdelijke aanduiding voor tekst 6"/>
          <p:cNvSpPr>
            <a:spLocks noGrp="1"/>
          </p:cNvSpPr>
          <p:nvPr>
            <p:ph type="body" sz="quarter" idx="24"/>
          </p:nvPr>
        </p:nvSpPr>
        <p:spPr>
          <a:xfrm>
            <a:off x="6241802"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Tree>
    <p:extLst>
      <p:ext uri="{BB962C8B-B14F-4D97-AF65-F5344CB8AC3E}">
        <p14:creationId xmlns:p14="http://schemas.microsoft.com/office/powerpoint/2010/main" val="279103103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 with 2 square image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7"/>
            <a:ext cx="8442796" cy="838800"/>
          </a:xfrm>
        </p:spPr>
        <p:txBody>
          <a:bodyPr/>
          <a:lstStyle/>
          <a:p>
            <a:r>
              <a:rPr lang="en-GB" smtClean="0"/>
              <a:t>Klik om de stijl te bewerken</a:t>
            </a:r>
            <a:endParaRPr lang="en-GB" dirty="0"/>
          </a:p>
        </p:txBody>
      </p:sp>
      <p:sp>
        <p:nvSpPr>
          <p:cNvPr id="3" name="Tijdelijke aanduiding voor afbeelding 24"/>
          <p:cNvSpPr>
            <a:spLocks noGrp="1" noChangeAspect="1"/>
          </p:cNvSpPr>
          <p:nvPr>
            <p:ph type="pic" sz="quarter" idx="16"/>
          </p:nvPr>
        </p:nvSpPr>
        <p:spPr>
          <a:xfrm>
            <a:off x="536399" y="1929600"/>
            <a:ext cx="4104000" cy="4027383"/>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a:p>
        </p:txBody>
      </p:sp>
      <p:sp>
        <p:nvSpPr>
          <p:cNvPr id="5" name="Tijdelijke aanduiding voor afbeelding 24"/>
          <p:cNvSpPr>
            <a:spLocks noGrp="1" noChangeAspect="1"/>
          </p:cNvSpPr>
          <p:nvPr>
            <p:ph type="pic" sz="quarter" idx="17"/>
          </p:nvPr>
        </p:nvSpPr>
        <p:spPr>
          <a:xfrm>
            <a:off x="4826161" y="1929600"/>
            <a:ext cx="4104000" cy="403305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a:p>
        </p:txBody>
      </p:sp>
    </p:spTree>
    <p:extLst>
      <p:ext uri="{BB962C8B-B14F-4D97-AF65-F5344CB8AC3E}">
        <p14:creationId xmlns:p14="http://schemas.microsoft.com/office/powerpoint/2010/main" val="243262763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with large image">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536400" y="1402557"/>
            <a:ext cx="8402400" cy="455295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a:p>
        </p:txBody>
      </p:sp>
      <p:sp>
        <p:nvSpPr>
          <p:cNvPr id="2" name="Titel 1"/>
          <p:cNvSpPr>
            <a:spLocks noGrp="1"/>
          </p:cNvSpPr>
          <p:nvPr>
            <p:ph type="title"/>
          </p:nvPr>
        </p:nvSpPr>
        <p:spPr>
          <a:xfrm>
            <a:off x="491642" y="230187"/>
            <a:ext cx="8442796" cy="838800"/>
          </a:xfrm>
        </p:spPr>
        <p:txBody>
          <a:bodyPr/>
          <a:lstStyle/>
          <a:p>
            <a:r>
              <a:rPr lang="en-GB" smtClean="0"/>
              <a:t>Klik om de stijl te bewerken</a:t>
            </a:r>
            <a:endParaRPr lang="en-GB" dirty="0"/>
          </a:p>
        </p:txBody>
      </p:sp>
    </p:spTree>
    <p:extLst>
      <p:ext uri="{BB962C8B-B14F-4D97-AF65-F5344CB8AC3E}">
        <p14:creationId xmlns:p14="http://schemas.microsoft.com/office/powerpoint/2010/main" val="217801580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rectangular images">
    <p:spTree>
      <p:nvGrpSpPr>
        <p:cNvPr id="1" name=""/>
        <p:cNvGrpSpPr/>
        <p:nvPr/>
      </p:nvGrpSpPr>
      <p:grpSpPr>
        <a:xfrm>
          <a:off x="0" y="0"/>
          <a:ext cx="0" cy="0"/>
          <a:chOff x="0" y="0"/>
          <a:chExt cx="0" cy="0"/>
        </a:xfrm>
      </p:grpSpPr>
      <p:sp>
        <p:nvSpPr>
          <p:cNvPr id="3" name="Tijdelijke aanduiding voor afbeelding 24"/>
          <p:cNvSpPr>
            <a:spLocks noGrp="1"/>
          </p:cNvSpPr>
          <p:nvPr>
            <p:ph type="pic" sz="quarter" idx="16"/>
          </p:nvPr>
        </p:nvSpPr>
        <p:spPr>
          <a:xfrm>
            <a:off x="536400" y="233362"/>
            <a:ext cx="4011352" cy="572040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a:p>
        </p:txBody>
      </p:sp>
      <p:sp>
        <p:nvSpPr>
          <p:cNvPr id="4" name="Tijdelijke aanduiding voor afbeelding 24"/>
          <p:cNvSpPr>
            <a:spLocks noGrp="1"/>
          </p:cNvSpPr>
          <p:nvPr>
            <p:ph type="pic" sz="quarter" idx="17"/>
          </p:nvPr>
        </p:nvSpPr>
        <p:spPr>
          <a:xfrm>
            <a:off x="4827265" y="233362"/>
            <a:ext cx="4104000" cy="5719559"/>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a:p>
        </p:txBody>
      </p:sp>
    </p:spTree>
    <p:extLst>
      <p:ext uri="{BB962C8B-B14F-4D97-AF65-F5344CB8AC3E}">
        <p14:creationId xmlns:p14="http://schemas.microsoft.com/office/powerpoint/2010/main" val="270447091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bwMode="gray">
          <a:xfrm>
            <a:off x="0" y="0"/>
            <a:ext cx="9143999" cy="685800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a:p>
        </p:txBody>
      </p:sp>
      <p:sp>
        <p:nvSpPr>
          <p:cNvPr id="4" name="Titel 1"/>
          <p:cNvSpPr>
            <a:spLocks noGrp="1"/>
          </p:cNvSpPr>
          <p:nvPr>
            <p:ph type="title"/>
          </p:nvPr>
        </p:nvSpPr>
        <p:spPr bwMode="white">
          <a:xfrm>
            <a:off x="491642" y="230188"/>
            <a:ext cx="8442796" cy="840125"/>
          </a:xfrm>
          <a:noFill/>
          <a:ln>
            <a:gradFill>
              <a:gsLst>
                <a:gs pos="0">
                  <a:schemeClr val="bg1"/>
                </a:gs>
                <a:gs pos="1000">
                  <a:schemeClr val="bg1">
                    <a:alpha val="0"/>
                  </a:schemeClr>
                </a:gs>
                <a:gs pos="99000">
                  <a:srgbClr val="FFFFFF">
                    <a:alpha val="0"/>
                  </a:srgbClr>
                </a:gs>
                <a:gs pos="100000">
                  <a:schemeClr val="bg1"/>
                </a:gs>
              </a:gsLst>
              <a:lin ang="5400000" scaled="0"/>
            </a:gradFill>
          </a:ln>
        </p:spPr>
        <p:txBody>
          <a:bodyPr/>
          <a:lstStyle>
            <a:lvl1pPr>
              <a:defRPr>
                <a:solidFill>
                  <a:schemeClr val="bg1"/>
                </a:solidFill>
              </a:defRPr>
            </a:lvl1pPr>
          </a:lstStyle>
          <a:p>
            <a:r>
              <a:rPr lang="en-GB" smtClean="0"/>
              <a:t>Klik om de stijl te bewerken</a:t>
            </a:r>
            <a:endParaRPr lang="en-GB" dirty="0"/>
          </a:p>
        </p:txBody>
      </p:sp>
    </p:spTree>
    <p:extLst>
      <p:ext uri="{BB962C8B-B14F-4D97-AF65-F5344CB8AC3E}">
        <p14:creationId xmlns:p14="http://schemas.microsoft.com/office/powerpoint/2010/main" val="92662833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58299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en-GB" smtClean="0"/>
              <a:t>Klik om de stijl te bewerken</a:t>
            </a:r>
            <a:endParaRPr lang="en-GB" dirty="0"/>
          </a:p>
        </p:txBody>
      </p:sp>
      <p:sp>
        <p:nvSpPr>
          <p:cNvPr id="3" name="Tijdelijke aanduiding voor grafiek 5"/>
          <p:cNvSpPr>
            <a:spLocks noGrp="1"/>
          </p:cNvSpPr>
          <p:nvPr>
            <p:ph type="chart" sz="quarter" idx="17"/>
          </p:nvPr>
        </p:nvSpPr>
        <p:spPr>
          <a:xfrm>
            <a:off x="437321" y="1752600"/>
            <a:ext cx="8601903" cy="4314825"/>
          </a:xfrm>
          <a:noFill/>
        </p:spPr>
        <p:txBody>
          <a:bodyPr/>
          <a:lstStyle>
            <a:lvl1pPr>
              <a:defRPr>
                <a:solidFill>
                  <a:schemeClr val="bg2"/>
                </a:solidFill>
              </a:defRPr>
            </a:lvl1pPr>
          </a:lstStyle>
          <a:p>
            <a:endParaRPr lang="nl-NL"/>
          </a:p>
        </p:txBody>
      </p:sp>
    </p:spTree>
    <p:extLst>
      <p:ext uri="{BB962C8B-B14F-4D97-AF65-F5344CB8AC3E}">
        <p14:creationId xmlns:p14="http://schemas.microsoft.com/office/powerpoint/2010/main" val="416137738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7"/>
            <a:ext cx="8442796" cy="838800"/>
          </a:xfrm>
        </p:spPr>
        <p:txBody>
          <a:bodyPr/>
          <a:lstStyle>
            <a:lvl1pPr>
              <a:defRPr/>
            </a:lvl1pPr>
          </a:lstStyle>
          <a:p>
            <a:r>
              <a:rPr lang="en-GB" smtClean="0"/>
              <a:t>Klik om de stijl te bewerken</a:t>
            </a:r>
            <a:endParaRPr lang="en-GB" dirty="0"/>
          </a:p>
        </p:txBody>
      </p:sp>
      <p:sp>
        <p:nvSpPr>
          <p:cNvPr id="5" name="Tijdelijke aanduiding voor tabel 4"/>
          <p:cNvSpPr>
            <a:spLocks noGrp="1"/>
          </p:cNvSpPr>
          <p:nvPr>
            <p:ph type="tbl" sz="quarter" idx="10"/>
          </p:nvPr>
        </p:nvSpPr>
        <p:spPr>
          <a:xfrm>
            <a:off x="538163" y="1933575"/>
            <a:ext cx="8398089" cy="4028400"/>
          </a:xfrm>
        </p:spPr>
        <p:txBody>
          <a:bodyPr/>
          <a:lstStyle>
            <a:lvl1pPr>
              <a:defRPr>
                <a:solidFill>
                  <a:schemeClr val="bg2"/>
                </a:solidFill>
              </a:defRPr>
            </a:lvl1pPr>
          </a:lstStyle>
          <a:p>
            <a:endParaRPr lang="nl-NL"/>
          </a:p>
        </p:txBody>
      </p:sp>
    </p:spTree>
    <p:extLst>
      <p:ext uri="{BB962C8B-B14F-4D97-AF65-F5344CB8AC3E}">
        <p14:creationId xmlns:p14="http://schemas.microsoft.com/office/powerpoint/2010/main" val="136933712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with circle image">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8"/>
            <a:ext cx="3276000" cy="1353086"/>
          </a:xfrm>
        </p:spPr>
        <p:txBody>
          <a:bodyPr/>
          <a:lstStyle>
            <a:lvl1pPr>
              <a:defRPr/>
            </a:lvl1pPr>
          </a:lstStyle>
          <a:p>
            <a:r>
              <a:rPr lang="en-GB" smtClean="0"/>
              <a:t>Klik om de stijl te bewerken</a:t>
            </a:r>
            <a:endParaRPr lang="en-GB" dirty="0"/>
          </a:p>
        </p:txBody>
      </p:sp>
      <p:sp>
        <p:nvSpPr>
          <p:cNvPr id="7" name="Tijdelijke aanduiding voor afbeelding 24"/>
          <p:cNvSpPr>
            <a:spLocks noGrp="1" noChangeAspect="1"/>
          </p:cNvSpPr>
          <p:nvPr>
            <p:ph type="pic" sz="quarter" idx="16"/>
          </p:nvPr>
        </p:nvSpPr>
        <p:spPr>
          <a:xfrm>
            <a:off x="3887699" y="224477"/>
            <a:ext cx="5040000" cy="5040000"/>
          </a:xfrm>
          <a:prstGeom prst="ellipse">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a:p>
        </p:txBody>
      </p:sp>
      <p:sp>
        <p:nvSpPr>
          <p:cNvPr id="8" name="Tijdelijke aanduiding voor tekst 4"/>
          <p:cNvSpPr>
            <a:spLocks noGrp="1"/>
          </p:cNvSpPr>
          <p:nvPr>
            <p:ph type="body" sz="quarter" idx="17"/>
          </p:nvPr>
        </p:nvSpPr>
        <p:spPr>
          <a:xfrm>
            <a:off x="495301" y="1835250"/>
            <a:ext cx="3276600" cy="4127400"/>
          </a:xfrm>
        </p:spPr>
        <p:txBody>
          <a:bodyPr lIns="36000"/>
          <a:lstStyle>
            <a:lvl1pPr marL="0" indent="0">
              <a:buNone/>
              <a:defRPr>
                <a:solidFill>
                  <a:schemeClr val="tx1"/>
                </a:solidFill>
              </a:defRPr>
            </a:lvl1pPr>
          </a:lstStyle>
          <a:p>
            <a:pPr lvl="0"/>
            <a:r>
              <a:rPr lang="en-GB" smtClean="0"/>
              <a:t>Klik om de modelstijlen te bewerken</a:t>
            </a:r>
            <a:endParaRPr lang="en-GB" dirty="0" smtClean="0"/>
          </a:p>
        </p:txBody>
      </p:sp>
    </p:spTree>
    <p:extLst>
      <p:ext uri="{BB962C8B-B14F-4D97-AF65-F5344CB8AC3E}">
        <p14:creationId xmlns:p14="http://schemas.microsoft.com/office/powerpoint/2010/main" val="320345079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39787"/>
          </a:xfrm>
        </p:spPr>
        <p:txBody>
          <a:bodyPr/>
          <a:lstStyle/>
          <a:p>
            <a:r>
              <a:rPr lang="en-GB" smtClean="0"/>
              <a:t>Klik om de stijl te bewerken</a:t>
            </a:r>
            <a:endParaRPr lang="en-GB" dirty="0"/>
          </a:p>
        </p:txBody>
      </p:sp>
      <p:sp>
        <p:nvSpPr>
          <p:cNvPr id="3" name="Tijdelijke aanduiding voor tekst 6"/>
          <p:cNvSpPr>
            <a:spLocks noGrp="1"/>
          </p:cNvSpPr>
          <p:nvPr>
            <p:ph type="body" sz="quarter" idx="10"/>
          </p:nvPr>
        </p:nvSpPr>
        <p:spPr>
          <a:xfrm>
            <a:off x="421200" y="1520042"/>
            <a:ext cx="8521188" cy="4404807"/>
          </a:xfrm>
        </p:spPr>
        <p:txBody>
          <a:bodyPr/>
          <a:lstStyle>
            <a:lvl2pPr>
              <a:buClr>
                <a:schemeClr val="bg2"/>
              </a:buClr>
              <a:defRPr/>
            </a:lvl2pPr>
          </a:lstStyle>
          <a:p>
            <a:pPr lvl="0"/>
            <a:r>
              <a:rPr lang="en-GB" dirty="0" err="1" smtClean="0"/>
              <a:t>Klik</a:t>
            </a:r>
            <a:r>
              <a:rPr lang="en-GB" dirty="0" smtClean="0"/>
              <a:t> </a:t>
            </a:r>
            <a:r>
              <a:rPr lang="en-GB" dirty="0" err="1" smtClean="0"/>
              <a:t>om</a:t>
            </a:r>
            <a:r>
              <a:rPr lang="en-GB" dirty="0" smtClean="0"/>
              <a:t> de </a:t>
            </a:r>
            <a:r>
              <a:rPr lang="en-GB" dirty="0" err="1" smtClean="0"/>
              <a:t>modelstijlen</a:t>
            </a:r>
            <a:r>
              <a:rPr lang="en-GB" dirty="0" smtClean="0"/>
              <a:t> </a:t>
            </a:r>
            <a:r>
              <a:rPr lang="en-GB" dirty="0" err="1" smtClean="0"/>
              <a:t>te</a:t>
            </a:r>
            <a:r>
              <a:rPr lang="en-GB" dirty="0" smtClean="0"/>
              <a:t> </a:t>
            </a:r>
            <a:r>
              <a:rPr lang="en-GB" dirty="0" err="1" smtClean="0"/>
              <a:t>bewerken</a:t>
            </a:r>
            <a:endParaRPr lang="en-GB" dirty="0" smtClean="0"/>
          </a:p>
          <a:p>
            <a:pPr lvl="1"/>
            <a:r>
              <a:rPr lang="en-GB" dirty="0" err="1" smtClean="0"/>
              <a:t>Tweede</a:t>
            </a:r>
            <a:r>
              <a:rPr lang="en-GB" dirty="0" smtClean="0"/>
              <a:t> </a:t>
            </a:r>
            <a:r>
              <a:rPr lang="en-GB" dirty="0" err="1" smtClean="0"/>
              <a:t>niveau</a:t>
            </a:r>
            <a:endParaRPr lang="en-GB" dirty="0" smtClean="0"/>
          </a:p>
          <a:p>
            <a:pPr lvl="2"/>
            <a:r>
              <a:rPr lang="en-GB" dirty="0" err="1" smtClean="0"/>
              <a:t>Derde</a:t>
            </a:r>
            <a:r>
              <a:rPr lang="en-GB" dirty="0" smtClean="0"/>
              <a:t> </a:t>
            </a:r>
            <a:r>
              <a:rPr lang="en-GB" dirty="0" err="1" smtClean="0"/>
              <a:t>niveau</a:t>
            </a:r>
            <a:endParaRPr lang="en-GB" dirty="0" smtClean="0"/>
          </a:p>
          <a:p>
            <a:pPr lvl="3"/>
            <a:r>
              <a:rPr lang="en-GB" dirty="0" err="1" smtClean="0"/>
              <a:t>Vierde</a:t>
            </a:r>
            <a:r>
              <a:rPr lang="en-GB" dirty="0" smtClean="0"/>
              <a:t> </a:t>
            </a:r>
            <a:r>
              <a:rPr lang="en-GB" dirty="0" err="1" smtClean="0"/>
              <a:t>niveau</a:t>
            </a:r>
            <a:endParaRPr lang="en-GB" dirty="0" smtClean="0"/>
          </a:p>
          <a:p>
            <a:pPr lvl="4"/>
            <a:r>
              <a:rPr lang="en-GB" dirty="0" err="1" smtClean="0"/>
              <a:t>Vijfde</a:t>
            </a:r>
            <a:r>
              <a:rPr lang="en-GB" dirty="0" smtClean="0"/>
              <a:t> </a:t>
            </a:r>
            <a:r>
              <a:rPr lang="en-GB" dirty="0" err="1" smtClean="0"/>
              <a:t>niveau</a:t>
            </a:r>
            <a:endParaRPr lang="en-GB" dirty="0"/>
          </a:p>
        </p:txBody>
      </p:sp>
    </p:spTree>
    <p:extLst>
      <p:ext uri="{BB962C8B-B14F-4D97-AF65-F5344CB8AC3E}">
        <p14:creationId xmlns:p14="http://schemas.microsoft.com/office/powerpoint/2010/main" val="240330104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with multiple logo's">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8"/>
            <a:ext cx="3276000" cy="1353086"/>
          </a:xfrm>
        </p:spPr>
        <p:txBody>
          <a:bodyPr/>
          <a:lstStyle>
            <a:lvl1pPr>
              <a:defRPr/>
            </a:lvl1pPr>
          </a:lstStyle>
          <a:p>
            <a:r>
              <a:rPr lang="en-GB" smtClean="0"/>
              <a:t>Klik om de stijl te bewerken</a:t>
            </a:r>
            <a:endParaRPr lang="en-GB" dirty="0"/>
          </a:p>
        </p:txBody>
      </p:sp>
      <p:sp>
        <p:nvSpPr>
          <p:cNvPr id="8" name="Tijdelijke aanduiding voor tekst 4"/>
          <p:cNvSpPr>
            <a:spLocks noGrp="1"/>
          </p:cNvSpPr>
          <p:nvPr>
            <p:ph type="body" sz="quarter" idx="17"/>
          </p:nvPr>
        </p:nvSpPr>
        <p:spPr>
          <a:xfrm>
            <a:off x="495301" y="1835250"/>
            <a:ext cx="3276600" cy="3657600"/>
          </a:xfrm>
        </p:spPr>
        <p:txBody>
          <a:bodyPr lIns="36000"/>
          <a:lstStyle>
            <a:lvl1pPr marL="0" indent="0">
              <a:buNone/>
              <a:defRPr>
                <a:solidFill>
                  <a:schemeClr val="tx1"/>
                </a:solidFill>
              </a:defRPr>
            </a:lvl1pPr>
          </a:lstStyle>
          <a:p>
            <a:pPr lvl="0"/>
            <a:r>
              <a:rPr lang="en-GB" smtClean="0"/>
              <a:t>Klik om de modelstijlen te bewerken</a:t>
            </a:r>
            <a:endParaRPr lang="en-GB" dirty="0" smtClean="0"/>
          </a:p>
        </p:txBody>
      </p:sp>
      <p:sp>
        <p:nvSpPr>
          <p:cNvPr id="17" name="Tijdelijke aanduiding voor afbeelding 24"/>
          <p:cNvSpPr>
            <a:spLocks noGrp="1" noChangeAspect="1"/>
          </p:cNvSpPr>
          <p:nvPr>
            <p:ph type="pic" sz="quarter" idx="16"/>
          </p:nvPr>
        </p:nvSpPr>
        <p:spPr>
          <a:xfrm>
            <a:off x="3887699" y="224477"/>
            <a:ext cx="5040000" cy="5040000"/>
          </a:xfrm>
          <a:prstGeom prst="ellipse">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a:p>
        </p:txBody>
      </p:sp>
      <p:sp>
        <p:nvSpPr>
          <p:cNvPr id="9" name="Rechthoek 8"/>
          <p:cNvSpPr/>
          <p:nvPr userDrawn="1"/>
        </p:nvSpPr>
        <p:spPr>
          <a:xfrm>
            <a:off x="3800901" y="6127845"/>
            <a:ext cx="5141487" cy="614149"/>
          </a:xfrm>
          <a:prstGeom prst="rect">
            <a:avLst/>
          </a:prstGeom>
          <a:solidFill>
            <a:schemeClr val="bg1"/>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en-GB" sz="1000" dirty="0" smtClean="0">
                <a:solidFill>
                  <a:schemeClr val="accent3"/>
                </a:solidFill>
              </a:rPr>
              <a:t>Space</a:t>
            </a:r>
            <a:r>
              <a:rPr lang="en-GB" sz="1000" baseline="0" dirty="0" smtClean="0">
                <a:solidFill>
                  <a:schemeClr val="accent3"/>
                </a:solidFill>
              </a:rPr>
              <a:t> for partner logo’s </a:t>
            </a:r>
            <a:br>
              <a:rPr lang="en-GB" sz="1000" baseline="0" dirty="0" smtClean="0">
                <a:solidFill>
                  <a:schemeClr val="accent3"/>
                </a:solidFill>
              </a:rPr>
            </a:br>
            <a:r>
              <a:rPr lang="en-GB" sz="800" baseline="0" dirty="0" smtClean="0">
                <a:solidFill>
                  <a:schemeClr val="accent3"/>
                </a:solidFill>
              </a:rPr>
              <a:t>(place a white shape behind the logo’s to hide this text and border)</a:t>
            </a:r>
            <a:endParaRPr lang="en-GB" sz="800" dirty="0">
              <a:solidFill>
                <a:schemeClr val="accent3"/>
              </a:solidFill>
            </a:endParaRPr>
          </a:p>
        </p:txBody>
      </p:sp>
    </p:spTree>
    <p:extLst>
      <p:ext uri="{BB962C8B-B14F-4D97-AF65-F5344CB8AC3E}">
        <p14:creationId xmlns:p14="http://schemas.microsoft.com/office/powerpoint/2010/main" val="391126406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4F8555A-1938-E348-955B-7C9340586144}" type="datetimeFigureOut">
              <a:rPr lang="en-US" smtClean="0"/>
              <a:pPr/>
              <a:t>6/19/2015</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39BE04AD-A932-0D4C-9077-984D50E7080F}" type="slidenum">
              <a:rPr lang="en-US" smtClean="0"/>
              <a:pPr/>
              <a:t>‹#›</a:t>
            </a:fld>
            <a:endParaRPr lang="en-US" dirty="0"/>
          </a:p>
        </p:txBody>
      </p:sp>
    </p:spTree>
    <p:extLst>
      <p:ext uri="{BB962C8B-B14F-4D97-AF65-F5344CB8AC3E}">
        <p14:creationId xmlns:p14="http://schemas.microsoft.com/office/powerpoint/2010/main" val="2213644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Klik om de stijl te bewerken</a:t>
            </a:r>
            <a:endParaRPr lang="en-GB"/>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en-GB" smtClean="0"/>
              <a:t>Klik om de modelstijlen te bewerken</a:t>
            </a:r>
          </a:p>
          <a:p>
            <a:pPr lvl="1"/>
            <a:r>
              <a:rPr lang="en-GB" smtClean="0"/>
              <a:t>Tweede niveau</a:t>
            </a:r>
          </a:p>
          <a:p>
            <a:pPr lvl="2"/>
            <a:r>
              <a:rPr lang="en-GB" smtClean="0"/>
              <a:t>Derde niveau</a:t>
            </a:r>
            <a:endParaRPr lang="en-GB" dirty="0" smtClean="0"/>
          </a:p>
        </p:txBody>
      </p:sp>
      <p:sp>
        <p:nvSpPr>
          <p:cNvPr id="4" name="Tijdelijke aanduiding voor tekst 6"/>
          <p:cNvSpPr>
            <a:spLocks noGrp="1"/>
          </p:cNvSpPr>
          <p:nvPr>
            <p:ph type="body" sz="quarter" idx="11"/>
          </p:nvPr>
        </p:nvSpPr>
        <p:spPr>
          <a:xfrm>
            <a:off x="4793357" y="1835249"/>
            <a:ext cx="4140000" cy="4089600"/>
          </a:xfrm>
        </p:spPr>
        <p:txBody>
          <a:bodyPr/>
          <a:lstStyle>
            <a:lvl2pPr>
              <a:buClr>
                <a:schemeClr val="bg2"/>
              </a:buClr>
              <a:defRPr/>
            </a:lvl2pPr>
          </a:lstStyle>
          <a:p>
            <a:pPr lvl="0"/>
            <a:r>
              <a:rPr lang="en-GB" smtClean="0"/>
              <a:t>Klik om de modelstijlen te bewerken</a:t>
            </a:r>
          </a:p>
          <a:p>
            <a:pPr lvl="1"/>
            <a:r>
              <a:rPr lang="en-GB" smtClean="0"/>
              <a:t>Tweede niveau</a:t>
            </a:r>
          </a:p>
          <a:p>
            <a:pPr lvl="2"/>
            <a:r>
              <a:rPr lang="en-GB" smtClean="0"/>
              <a:t>Derde niveau</a:t>
            </a:r>
            <a:endParaRPr lang="en-GB" dirty="0" smtClean="0"/>
          </a:p>
        </p:txBody>
      </p:sp>
    </p:spTree>
    <p:extLst>
      <p:ext uri="{BB962C8B-B14F-4D97-AF65-F5344CB8AC3E}">
        <p14:creationId xmlns:p14="http://schemas.microsoft.com/office/powerpoint/2010/main" val="12704931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box with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Klik om de stijl te bewerken</a:t>
            </a:r>
            <a:endParaRPr lang="en-GB"/>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en-GB" smtClean="0"/>
              <a:t>Klik om de modelstijlen te bewerken</a:t>
            </a:r>
          </a:p>
          <a:p>
            <a:pPr lvl="1"/>
            <a:r>
              <a:rPr lang="en-GB" smtClean="0"/>
              <a:t>Tweede niveau</a:t>
            </a:r>
          </a:p>
          <a:p>
            <a:pPr lvl="2"/>
            <a:r>
              <a:rPr lang="en-GB" smtClean="0"/>
              <a:t>Derde niveau</a:t>
            </a:r>
            <a:endParaRPr lang="en-GB" dirty="0" smtClean="0"/>
          </a:p>
        </p:txBody>
      </p:sp>
      <p:sp>
        <p:nvSpPr>
          <p:cNvPr id="5" name="Tijdelijke aanduiding voor afbeelding 24"/>
          <p:cNvSpPr>
            <a:spLocks noGrp="1" noChangeAspect="1"/>
          </p:cNvSpPr>
          <p:nvPr>
            <p:ph type="pic" sz="quarter" idx="17"/>
          </p:nvPr>
        </p:nvSpPr>
        <p:spPr>
          <a:xfrm>
            <a:off x="4826161" y="1929600"/>
            <a:ext cx="4104000" cy="403305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a:p>
        </p:txBody>
      </p:sp>
    </p:spTree>
    <p:extLst>
      <p:ext uri="{BB962C8B-B14F-4D97-AF65-F5344CB8AC3E}">
        <p14:creationId xmlns:p14="http://schemas.microsoft.com/office/powerpoint/2010/main" val="329501741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box with graph">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en-GB" smtClean="0"/>
              <a:t>Klik om de stijl te bewerken</a:t>
            </a:r>
            <a:endParaRPr lang="en-GB"/>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en-GB" smtClean="0"/>
              <a:t>Klik om de modelstijlen te bewerken</a:t>
            </a:r>
          </a:p>
          <a:p>
            <a:pPr lvl="1"/>
            <a:r>
              <a:rPr lang="en-GB" smtClean="0"/>
              <a:t>Tweede niveau</a:t>
            </a:r>
          </a:p>
          <a:p>
            <a:pPr lvl="2"/>
            <a:r>
              <a:rPr lang="en-GB" smtClean="0"/>
              <a:t>Derde niveau</a:t>
            </a:r>
            <a:endParaRPr lang="en-GB" dirty="0" smtClean="0"/>
          </a:p>
        </p:txBody>
      </p:sp>
      <p:sp>
        <p:nvSpPr>
          <p:cNvPr id="6" name="Tijdelijke aanduiding voor grafiek 5"/>
          <p:cNvSpPr>
            <a:spLocks noGrp="1"/>
          </p:cNvSpPr>
          <p:nvPr>
            <p:ph type="chart" sz="quarter" idx="17"/>
          </p:nvPr>
        </p:nvSpPr>
        <p:spPr>
          <a:xfrm>
            <a:off x="4791075" y="1752600"/>
            <a:ext cx="4140000" cy="4314825"/>
          </a:xfrm>
          <a:noFill/>
        </p:spPr>
        <p:txBody>
          <a:bodyPr/>
          <a:lstStyle>
            <a:lvl1pPr>
              <a:defRPr>
                <a:solidFill>
                  <a:schemeClr val="bg2"/>
                </a:solidFill>
              </a:defRPr>
            </a:lvl1pPr>
          </a:lstStyle>
          <a:p>
            <a:endParaRPr lang="nl-NL"/>
          </a:p>
        </p:txBody>
      </p:sp>
    </p:spTree>
    <p:extLst>
      <p:ext uri="{BB962C8B-B14F-4D97-AF65-F5344CB8AC3E}">
        <p14:creationId xmlns:p14="http://schemas.microsoft.com/office/powerpoint/2010/main" val="89540675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box with tab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Klik om de stijl te bewerken</a:t>
            </a:r>
            <a:endParaRPr lang="en-GB"/>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en-GB" smtClean="0"/>
              <a:t>Klik om de modelstijlen te bewerken</a:t>
            </a:r>
          </a:p>
          <a:p>
            <a:pPr lvl="1"/>
            <a:r>
              <a:rPr lang="en-GB" smtClean="0"/>
              <a:t>Tweede niveau</a:t>
            </a:r>
          </a:p>
          <a:p>
            <a:pPr lvl="2"/>
            <a:r>
              <a:rPr lang="en-GB" smtClean="0"/>
              <a:t>Derde niveau</a:t>
            </a:r>
            <a:endParaRPr lang="en-GB" dirty="0" smtClean="0"/>
          </a:p>
        </p:txBody>
      </p:sp>
      <p:sp>
        <p:nvSpPr>
          <p:cNvPr id="5" name="Tijdelijke aanduiding voor tabel 4"/>
          <p:cNvSpPr>
            <a:spLocks noGrp="1"/>
          </p:cNvSpPr>
          <p:nvPr>
            <p:ph type="tbl" sz="quarter" idx="11"/>
          </p:nvPr>
        </p:nvSpPr>
        <p:spPr>
          <a:xfrm>
            <a:off x="4791075" y="1933575"/>
            <a:ext cx="4140000" cy="4028400"/>
          </a:xfrm>
        </p:spPr>
        <p:txBody>
          <a:bodyPr/>
          <a:lstStyle>
            <a:lvl1pPr>
              <a:defRPr>
                <a:solidFill>
                  <a:schemeClr val="bg2"/>
                </a:solidFill>
              </a:defRPr>
            </a:lvl1pPr>
          </a:lstStyle>
          <a:p>
            <a:endParaRPr lang="nl-NL"/>
          </a:p>
        </p:txBody>
      </p:sp>
    </p:spTree>
    <p:extLst>
      <p:ext uri="{BB962C8B-B14F-4D97-AF65-F5344CB8AC3E}">
        <p14:creationId xmlns:p14="http://schemas.microsoft.com/office/powerpoint/2010/main" val="162839408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rganogra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Klik om de stijl te bewerken</a:t>
            </a:r>
            <a:endParaRPr lang="en-GB"/>
          </a:p>
        </p:txBody>
      </p:sp>
      <p:sp>
        <p:nvSpPr>
          <p:cNvPr id="8" name="Tijdelijke aanduiding voor SmartArt 7"/>
          <p:cNvSpPr>
            <a:spLocks noGrp="1"/>
          </p:cNvSpPr>
          <p:nvPr>
            <p:ph type="dgm" sz="quarter" idx="10"/>
          </p:nvPr>
        </p:nvSpPr>
        <p:spPr>
          <a:xfrm>
            <a:off x="538163" y="1828800"/>
            <a:ext cx="8404225" cy="4133850"/>
          </a:xfrm>
        </p:spPr>
        <p:txBody>
          <a:bodyPr/>
          <a:lstStyle/>
          <a:p>
            <a:endParaRPr lang="nl-NL"/>
          </a:p>
        </p:txBody>
      </p:sp>
    </p:spTree>
    <p:extLst>
      <p:ext uri="{BB962C8B-B14F-4D97-AF65-F5344CB8AC3E}">
        <p14:creationId xmlns:p14="http://schemas.microsoft.com/office/powerpoint/2010/main" val="46075916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Klik om de stijl te bewerken</a:t>
            </a:r>
            <a:endParaRPr lang="en-GB" dirty="0"/>
          </a:p>
        </p:txBody>
      </p:sp>
    </p:spTree>
    <p:extLst>
      <p:ext uri="{BB962C8B-B14F-4D97-AF65-F5344CB8AC3E}">
        <p14:creationId xmlns:p14="http://schemas.microsoft.com/office/powerpoint/2010/main" val="3203517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with multiple logo's">
    <p:spTree>
      <p:nvGrpSpPr>
        <p:cNvPr id="1" name=""/>
        <p:cNvGrpSpPr/>
        <p:nvPr/>
      </p:nvGrpSpPr>
      <p:grpSpPr>
        <a:xfrm>
          <a:off x="0" y="0"/>
          <a:ext cx="0" cy="0"/>
          <a:chOff x="0" y="0"/>
          <a:chExt cx="0" cy="0"/>
        </a:xfrm>
      </p:grpSpPr>
      <p:sp>
        <p:nvSpPr>
          <p:cNvPr id="7" name="Tijdelijke aanduiding voor afbeelding 24"/>
          <p:cNvSpPr>
            <a:spLocks noGrp="1" noChangeAspect="1"/>
          </p:cNvSpPr>
          <p:nvPr>
            <p:ph type="pic" sz="quarter" idx="13"/>
          </p:nvPr>
        </p:nvSpPr>
        <p:spPr bwMode="auto">
          <a:xfrm>
            <a:off x="476508" y="3307559"/>
            <a:ext cx="264795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a:ln>
                <a:noFill/>
              </a:ln>
              <a:solidFill>
                <a:sysClr val="windowText" lastClr="000000"/>
              </a:solidFill>
              <a:effectLst/>
              <a:uLnTx/>
              <a:uFillTx/>
            </a:endParaRPr>
          </a:p>
        </p:txBody>
      </p:sp>
      <p:sp>
        <p:nvSpPr>
          <p:cNvPr id="8" name="Tijdelijke aanduiding voor afbeelding 24"/>
          <p:cNvSpPr>
            <a:spLocks noGrp="1" noChangeAspect="1"/>
          </p:cNvSpPr>
          <p:nvPr>
            <p:ph type="pic" sz="quarter" idx="20"/>
          </p:nvPr>
        </p:nvSpPr>
        <p:spPr bwMode="auto">
          <a:xfrm>
            <a:off x="6308818" y="3307559"/>
            <a:ext cx="264795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a:ln>
                <a:noFill/>
              </a:ln>
              <a:solidFill>
                <a:sysClr val="windowText" lastClr="000000"/>
              </a:solidFill>
              <a:effectLst/>
              <a:uLnTx/>
              <a:uFillTx/>
            </a:endParaRPr>
          </a:p>
        </p:txBody>
      </p:sp>
      <p:sp>
        <p:nvSpPr>
          <p:cNvPr id="9" name="Tijdelijke aanduiding voor afbeelding 24"/>
          <p:cNvSpPr>
            <a:spLocks noGrp="1" noChangeAspect="1"/>
          </p:cNvSpPr>
          <p:nvPr>
            <p:ph type="pic" sz="quarter" idx="21"/>
          </p:nvPr>
        </p:nvSpPr>
        <p:spPr bwMode="auto">
          <a:xfrm>
            <a:off x="4714655" y="3307559"/>
            <a:ext cx="2647950" cy="2647950"/>
          </a:xfrm>
          <a:prstGeom prst="ellipse">
            <a:avLst/>
          </a:prstGeom>
          <a:solidFill>
            <a:schemeClr val="accent3"/>
          </a:solidFill>
          <a:ln>
            <a:noFill/>
          </a:ln>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a:ln>
                <a:noFill/>
              </a:ln>
              <a:solidFill>
                <a:sysClr val="windowText" lastClr="000000"/>
              </a:solidFill>
              <a:effectLst/>
              <a:uLnTx/>
              <a:uFillTx/>
            </a:endParaRPr>
          </a:p>
        </p:txBody>
      </p:sp>
      <p:sp>
        <p:nvSpPr>
          <p:cNvPr id="10" name="Tijdelijke aanduiding voor afbeelding 24"/>
          <p:cNvSpPr>
            <a:spLocks noGrp="1" noChangeAspect="1"/>
          </p:cNvSpPr>
          <p:nvPr>
            <p:ph type="pic" sz="quarter" idx="15"/>
          </p:nvPr>
        </p:nvSpPr>
        <p:spPr bwMode="auto">
          <a:xfrm>
            <a:off x="3120492" y="3307559"/>
            <a:ext cx="264795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a:ln>
                <a:noFill/>
              </a:ln>
              <a:solidFill>
                <a:sysClr val="windowText" lastClr="000000"/>
              </a:solidFill>
              <a:effectLst/>
              <a:uLnTx/>
              <a:uFillTx/>
            </a:endParaRPr>
          </a:p>
        </p:txBody>
      </p:sp>
      <p:sp>
        <p:nvSpPr>
          <p:cNvPr id="11" name="Titel 10"/>
          <p:cNvSpPr>
            <a:spLocks noGrp="1"/>
          </p:cNvSpPr>
          <p:nvPr>
            <p:ph type="title"/>
          </p:nvPr>
        </p:nvSpPr>
        <p:spPr>
          <a:xfrm>
            <a:off x="491642" y="230187"/>
            <a:ext cx="8442796" cy="838800"/>
          </a:xfrm>
        </p:spPr>
        <p:txBody>
          <a:bodyPr/>
          <a:lstStyle/>
          <a:p>
            <a:r>
              <a:rPr lang="en-GB" smtClean="0"/>
              <a:t>Klik om de stijl te bewerken</a:t>
            </a:r>
            <a:endParaRPr lang="en-GB" dirty="0"/>
          </a:p>
        </p:txBody>
      </p:sp>
      <p:sp>
        <p:nvSpPr>
          <p:cNvPr id="14" name="Tijdelijke aanduiding voor tekst 4"/>
          <p:cNvSpPr>
            <a:spLocks noGrp="1"/>
          </p:cNvSpPr>
          <p:nvPr>
            <p:ph type="body" sz="quarter" idx="22" hasCustomPrompt="1"/>
          </p:nvPr>
        </p:nvSpPr>
        <p:spPr bwMode="auto">
          <a:xfrm>
            <a:off x="485775" y="1616400"/>
            <a:ext cx="8447088" cy="371475"/>
          </a:xfrm>
          <a:prstGeom prst="rect">
            <a:avLst/>
          </a:prstGeom>
          <a:noFill/>
          <a:ln>
            <a:noFill/>
          </a:ln>
          <a:extLst/>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smtClean="0">
                <a:ln>
                  <a:noFill/>
                </a:ln>
                <a:solidFill>
                  <a:srgbClr val="FFFFFF"/>
                </a:solidFill>
                <a:effectLst/>
                <a:uLnTx/>
                <a:uFillTx/>
              </a:rPr>
              <a:t>Ondertitel</a:t>
            </a:r>
            <a:endParaRPr kumimoji="0" lang="en-GB" sz="1800" b="0" i="0" u="none" strike="noStrike" kern="0" cap="none" spc="0" normalizeH="0" baseline="0" noProof="0" dirty="0" smtClean="0">
              <a:ln>
                <a:noFill/>
              </a:ln>
              <a:solidFill>
                <a:srgbClr val="FFFFFF"/>
              </a:solidFill>
              <a:effectLst/>
              <a:uLnTx/>
              <a:uFillTx/>
            </a:endParaRPr>
          </a:p>
        </p:txBody>
      </p:sp>
      <p:sp>
        <p:nvSpPr>
          <p:cNvPr id="15" name="Tijdelijke aanduiding voor tekst 4"/>
          <p:cNvSpPr>
            <a:spLocks noGrp="1"/>
          </p:cNvSpPr>
          <p:nvPr>
            <p:ph type="body" sz="quarter" idx="23" hasCustomPrompt="1"/>
          </p:nvPr>
        </p:nvSpPr>
        <p:spPr bwMode="auto">
          <a:xfrm>
            <a:off x="476251" y="2262386"/>
            <a:ext cx="8447087" cy="371475"/>
          </a:xfrm>
          <a:prstGeom prst="rect">
            <a:avLst/>
          </a:prstGeom>
          <a:noFill/>
          <a:ln>
            <a:noFill/>
          </a:ln>
          <a:extLst/>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smtClean="0">
                <a:ln>
                  <a:noFill/>
                </a:ln>
                <a:solidFill>
                  <a:srgbClr val="FFFFFF"/>
                </a:solidFill>
                <a:effectLst/>
                <a:uLnTx/>
                <a:uFillTx/>
              </a:rPr>
              <a:t>Datum, Auteursnaam</a:t>
            </a:r>
            <a:endParaRPr kumimoji="0" lang="en-GB" sz="1800" b="0" i="0" u="none" strike="noStrike" kern="0" cap="none" spc="0" normalizeH="0" baseline="0" noProof="0" dirty="0" smtClean="0">
              <a:ln>
                <a:noFill/>
              </a:ln>
              <a:solidFill>
                <a:srgbClr val="FFFFFF"/>
              </a:solidFill>
              <a:effectLst/>
              <a:uLnTx/>
              <a:uFillTx/>
            </a:endParaRPr>
          </a:p>
        </p:txBody>
      </p:sp>
      <p:sp>
        <p:nvSpPr>
          <p:cNvPr id="13" name="Rechthoek 12"/>
          <p:cNvSpPr/>
          <p:nvPr userDrawn="1"/>
        </p:nvSpPr>
        <p:spPr>
          <a:xfrm>
            <a:off x="3800901" y="6127845"/>
            <a:ext cx="5141487" cy="614149"/>
          </a:xfrm>
          <a:prstGeom prst="rect">
            <a:avLst/>
          </a:prstGeom>
          <a:solidFill>
            <a:schemeClr val="bg1"/>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en-GB" sz="1000" dirty="0" smtClean="0">
                <a:solidFill>
                  <a:schemeClr val="accent3"/>
                </a:solidFill>
              </a:rPr>
              <a:t>Space</a:t>
            </a:r>
            <a:r>
              <a:rPr lang="en-GB" sz="1000" baseline="0" dirty="0" smtClean="0">
                <a:solidFill>
                  <a:schemeClr val="accent3"/>
                </a:solidFill>
              </a:rPr>
              <a:t> for partner logo’s </a:t>
            </a:r>
            <a:br>
              <a:rPr lang="en-GB" sz="1000" baseline="0" dirty="0" smtClean="0">
                <a:solidFill>
                  <a:schemeClr val="accent3"/>
                </a:solidFill>
              </a:rPr>
            </a:br>
            <a:r>
              <a:rPr lang="en-GB" sz="800" baseline="0" dirty="0" smtClean="0">
                <a:solidFill>
                  <a:schemeClr val="accent3"/>
                </a:solidFill>
              </a:rPr>
              <a:t>(place a white shape behind the logo’s to hide this text and border)</a:t>
            </a:r>
            <a:endParaRPr lang="en-GB" sz="800" dirty="0">
              <a:solidFill>
                <a:schemeClr val="accent3"/>
              </a:solidFill>
            </a:endParaRPr>
          </a:p>
        </p:txBody>
      </p:sp>
    </p:spTree>
    <p:extLst>
      <p:ext uri="{BB962C8B-B14F-4D97-AF65-F5344CB8AC3E}">
        <p14:creationId xmlns:p14="http://schemas.microsoft.com/office/powerpoint/2010/main" val="386451694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a:blip r:embed="rId23" cstate="print"/>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491642" y="230188"/>
            <a:ext cx="8442796" cy="839787"/>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a:extLst/>
        </p:spPr>
        <p:txBody>
          <a:bodyPr vert="horz" wrap="square" lIns="18000" tIns="0" rIns="91440" bIns="324000" numCol="1" anchor="t" anchorCtr="0" compatLnSpc="1">
            <a:prstTxWarp prst="textNoShape">
              <a:avLst/>
            </a:prstTxWarp>
            <a:spAutoFit/>
          </a:bodyPr>
          <a:lstStyle/>
          <a:p>
            <a:pPr lvl="0"/>
            <a:r>
              <a:rPr lang="en-GB" smtClean="0"/>
              <a:t>Klik om de stijl te bewerken</a:t>
            </a:r>
            <a:endParaRPr lang="en-GB" dirty="0" smtClean="0"/>
          </a:p>
        </p:txBody>
      </p:sp>
      <p:sp>
        <p:nvSpPr>
          <p:cNvPr id="1028" name="Tijdelijke aanduiding voor tekst 23"/>
          <p:cNvSpPr>
            <a:spLocks noGrp="1"/>
          </p:cNvSpPr>
          <p:nvPr>
            <p:ph type="body" idx="1"/>
          </p:nvPr>
        </p:nvSpPr>
        <p:spPr bwMode="auto">
          <a:xfrm>
            <a:off x="421200" y="1843200"/>
            <a:ext cx="8521188" cy="40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err="1" smtClean="0"/>
              <a:t>Klik</a:t>
            </a:r>
            <a:r>
              <a:rPr lang="en-GB" dirty="0" smtClean="0"/>
              <a:t> </a:t>
            </a:r>
            <a:r>
              <a:rPr lang="en-GB" dirty="0" err="1" smtClean="0"/>
              <a:t>om</a:t>
            </a:r>
            <a:r>
              <a:rPr lang="en-GB" dirty="0" smtClean="0"/>
              <a:t> de </a:t>
            </a:r>
            <a:r>
              <a:rPr lang="en-GB" dirty="0" err="1" smtClean="0"/>
              <a:t>modelstijlen</a:t>
            </a:r>
            <a:r>
              <a:rPr lang="en-GB" dirty="0" smtClean="0"/>
              <a:t> </a:t>
            </a:r>
            <a:r>
              <a:rPr lang="en-GB" dirty="0" err="1" smtClean="0"/>
              <a:t>te</a:t>
            </a:r>
            <a:r>
              <a:rPr lang="en-GB" dirty="0" smtClean="0"/>
              <a:t> </a:t>
            </a:r>
            <a:r>
              <a:rPr lang="en-GB" dirty="0" err="1" smtClean="0"/>
              <a:t>bewerken</a:t>
            </a:r>
            <a:endParaRPr lang="en-GB" dirty="0" smtClean="0"/>
          </a:p>
          <a:p>
            <a:pPr lvl="1"/>
            <a:r>
              <a:rPr lang="en-GB" dirty="0" err="1" smtClean="0"/>
              <a:t>Tweede</a:t>
            </a:r>
            <a:r>
              <a:rPr lang="en-GB" dirty="0" smtClean="0"/>
              <a:t> </a:t>
            </a:r>
            <a:r>
              <a:rPr lang="en-GB" dirty="0" err="1" smtClean="0"/>
              <a:t>niveau</a:t>
            </a:r>
            <a:endParaRPr lang="en-GB" dirty="0" smtClean="0"/>
          </a:p>
          <a:p>
            <a:pPr lvl="2"/>
            <a:r>
              <a:rPr lang="en-GB" dirty="0" err="1" smtClean="0"/>
              <a:t>Derde</a:t>
            </a:r>
            <a:r>
              <a:rPr lang="en-GB" dirty="0" smtClean="0"/>
              <a:t> </a:t>
            </a:r>
            <a:r>
              <a:rPr lang="en-GB" dirty="0" err="1" smtClean="0"/>
              <a:t>niveau</a:t>
            </a:r>
            <a:endParaRPr lang="en-GB" dirty="0" smtClean="0"/>
          </a:p>
          <a:p>
            <a:pPr lvl="3"/>
            <a:r>
              <a:rPr lang="en-GB" dirty="0" err="1" smtClean="0"/>
              <a:t>Vierde</a:t>
            </a:r>
            <a:r>
              <a:rPr lang="en-GB" dirty="0" smtClean="0"/>
              <a:t> </a:t>
            </a:r>
            <a:r>
              <a:rPr lang="en-GB" dirty="0" err="1" smtClean="0"/>
              <a:t>niveau</a:t>
            </a:r>
            <a:endParaRPr lang="en-GB" dirty="0" smtClean="0"/>
          </a:p>
          <a:p>
            <a:pPr lvl="4"/>
            <a:r>
              <a:rPr lang="en-GB" dirty="0" err="1" smtClean="0"/>
              <a:t>Vijfde</a:t>
            </a:r>
            <a:r>
              <a:rPr lang="en-GB" dirty="0" smtClean="0"/>
              <a:t> </a:t>
            </a:r>
            <a:r>
              <a:rPr lang="en-GB" dirty="0" err="1" smtClean="0"/>
              <a:t>niveau</a:t>
            </a:r>
            <a:endParaRPr lang="en-GB" dirty="0" smtClean="0"/>
          </a:p>
          <a:p>
            <a:pPr lvl="4"/>
            <a:endParaRPr lang="en-GB" dirty="0" smtClean="0"/>
          </a:p>
        </p:txBody>
      </p:sp>
      <p:sp>
        <p:nvSpPr>
          <p:cNvPr id="7" name="Rectangle 6"/>
          <p:cNvSpPr/>
          <p:nvPr userDrawn="1"/>
        </p:nvSpPr>
        <p:spPr>
          <a:xfrm>
            <a:off x="301647" y="6141730"/>
            <a:ext cx="2902688" cy="573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8" name="TextBox 7"/>
          <p:cNvSpPr txBox="1"/>
          <p:nvPr userDrawn="1"/>
        </p:nvSpPr>
        <p:spPr>
          <a:xfrm>
            <a:off x="1016518" y="6088565"/>
            <a:ext cx="7901157" cy="784830"/>
          </a:xfrm>
          <a:prstGeom prst="rect">
            <a:avLst/>
          </a:prstGeom>
          <a:noFill/>
        </p:spPr>
        <p:txBody>
          <a:bodyPr wrap="square" rtlCol="0">
            <a:spAutoFit/>
          </a:bodyPr>
          <a:lstStyle/>
          <a:p>
            <a:pPr>
              <a:lnSpc>
                <a:spcPts val="1800"/>
              </a:lnSpc>
            </a:pPr>
            <a:r>
              <a:rPr lang="en-GB" sz="1400" i="1" dirty="0" smtClean="0">
                <a:solidFill>
                  <a:schemeClr val="accent6">
                    <a:lumMod val="50000"/>
                    <a:lumOff val="50000"/>
                  </a:schemeClr>
                </a:solidFill>
                <a:latin typeface="Calibri" panose="020F0502020204030204" pitchFamily="34" charset="0"/>
              </a:rPr>
              <a:t>Module 2.2 </a:t>
            </a:r>
            <a:r>
              <a:rPr lang="fr-FR" sz="1400" i="1" dirty="0" smtClean="0">
                <a:solidFill>
                  <a:schemeClr val="accent6">
                    <a:lumMod val="50000"/>
                    <a:lumOff val="50000"/>
                  </a:schemeClr>
                </a:solidFill>
                <a:latin typeface="Calibri" panose="020F0502020204030204" pitchFamily="34" charset="0"/>
              </a:rPr>
              <a:t>Suivi des données sur les activités concernant les forêts restant des forêts (y compris la dégradation des forêts)</a:t>
            </a:r>
            <a:endParaRPr lang="en-US" sz="1400" i="1" dirty="0" smtClean="0">
              <a:solidFill>
                <a:schemeClr val="accent6">
                  <a:lumMod val="50000"/>
                  <a:lumOff val="50000"/>
                </a:schemeClr>
              </a:solidFill>
              <a:latin typeface="Calibri" panose="020F0502020204030204" pitchFamily="34" charset="0"/>
            </a:endParaRPr>
          </a:p>
          <a:p>
            <a:pPr marL="0" marR="0" indent="0" algn="l" defTabSz="914400" rtl="0" eaLnBrk="1" fontAlgn="base" latinLnBrk="0" hangingPunct="1">
              <a:lnSpc>
                <a:spcPts val="1800"/>
              </a:lnSpc>
              <a:spcBef>
                <a:spcPct val="0"/>
              </a:spcBef>
              <a:spcAft>
                <a:spcPct val="0"/>
              </a:spcAft>
              <a:buClrTx/>
              <a:buSzTx/>
              <a:buFontTx/>
              <a:buNone/>
              <a:tabLst/>
              <a:defRPr/>
            </a:pPr>
            <a:r>
              <a:rPr lang="fr-FR" sz="1300" i="1" dirty="0" smtClean="0">
                <a:solidFill>
                  <a:schemeClr val="accent6">
                    <a:lumMod val="50000"/>
                    <a:lumOff val="50000"/>
                  </a:schemeClr>
                </a:solidFill>
                <a:latin typeface="Calibri" panose="020F0502020204030204" pitchFamily="34" charset="0"/>
              </a:rPr>
              <a:t>Matériels de formation à REDD+ mis au point par GOFC-GOLD, Wageningen </a:t>
            </a:r>
            <a:r>
              <a:rPr lang="fr-FR" sz="1300" i="1" dirty="0" err="1" smtClean="0">
                <a:solidFill>
                  <a:schemeClr val="accent6">
                    <a:lumMod val="50000"/>
                    <a:lumOff val="50000"/>
                  </a:schemeClr>
                </a:solidFill>
                <a:latin typeface="Calibri" panose="020F0502020204030204" pitchFamily="34" charset="0"/>
              </a:rPr>
              <a:t>University</a:t>
            </a:r>
            <a:r>
              <a:rPr lang="fr-FR" sz="1300" i="1" dirty="0" smtClean="0">
                <a:solidFill>
                  <a:schemeClr val="accent6">
                    <a:lumMod val="50000"/>
                    <a:lumOff val="50000"/>
                  </a:schemeClr>
                </a:solidFill>
                <a:latin typeface="Calibri" panose="020F0502020204030204" pitchFamily="34" charset="0"/>
              </a:rPr>
              <a:t>, FCPF de la Banque mondiale</a:t>
            </a:r>
            <a:endParaRPr lang="en-GB" sz="1400" i="1" dirty="0" smtClean="0">
              <a:solidFill>
                <a:schemeClr val="accent6">
                  <a:lumMod val="50000"/>
                  <a:lumOff val="50000"/>
                </a:schemeClr>
              </a:solidFill>
              <a:latin typeface="Calibri" panose="020F0502020204030204" pitchFamily="34" charset="0"/>
            </a:endParaRPr>
          </a:p>
        </p:txBody>
      </p:sp>
      <p:sp>
        <p:nvSpPr>
          <p:cNvPr id="9" name="Chevron 8"/>
          <p:cNvSpPr/>
          <p:nvPr userDrawn="1"/>
        </p:nvSpPr>
        <p:spPr>
          <a:xfrm>
            <a:off x="492412" y="6198880"/>
            <a:ext cx="425558" cy="179648"/>
          </a:xfrm>
          <a:prstGeom prst="chevron">
            <a:avLst/>
          </a:prstGeom>
          <a:solidFill>
            <a:schemeClr val="accent1">
              <a:lumMod val="40000"/>
              <a:lumOff val="60000"/>
            </a:schemeClr>
          </a:solidFill>
          <a:ln>
            <a:solidFill>
              <a:schemeClr val="accent1">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TextBox 9"/>
          <p:cNvSpPr txBox="1"/>
          <p:nvPr userDrawn="1"/>
        </p:nvSpPr>
        <p:spPr>
          <a:xfrm>
            <a:off x="8355699" y="6149534"/>
            <a:ext cx="561976" cy="297389"/>
          </a:xfrm>
          <a:prstGeom prst="rect">
            <a:avLst/>
          </a:prstGeom>
          <a:noFill/>
        </p:spPr>
        <p:txBody>
          <a:bodyPr wrap="square" rtlCol="0">
            <a:spAutoFit/>
          </a:bodyPr>
          <a:lstStyle/>
          <a:p>
            <a:pPr>
              <a:lnSpc>
                <a:spcPts val="1800"/>
              </a:lnSpc>
            </a:pPr>
            <a:fld id="{523FA82C-FC15-4F8C-9865-B5B8DD09C3CB}" type="slidenum">
              <a:rPr lang="en-GB" sz="1200" smtClean="0">
                <a:solidFill>
                  <a:schemeClr val="accent2">
                    <a:lumMod val="75000"/>
                  </a:schemeClr>
                </a:solidFill>
                <a:latin typeface="Verdana" pitchFamily="34" charset="0"/>
              </a:rPr>
              <a:t>‹#›</a:t>
            </a:fld>
            <a:endParaRPr lang="en-GB" sz="1200" dirty="0" smtClean="0">
              <a:solidFill>
                <a:schemeClr val="accent2">
                  <a:lumMod val="75000"/>
                </a:schemeClr>
              </a:solidFill>
              <a:latin typeface="Verdana" pitchFamily="34" charset="0"/>
            </a:endParaRPr>
          </a:p>
        </p:txBody>
      </p:sp>
      <p:cxnSp>
        <p:nvCxnSpPr>
          <p:cNvPr id="11" name="Rechte verbindingslijn 8"/>
          <p:cNvCxnSpPr/>
          <p:nvPr userDrawn="1"/>
        </p:nvCxnSpPr>
        <p:spPr>
          <a:xfrm>
            <a:off x="374177" y="6051788"/>
            <a:ext cx="8543498" cy="0"/>
          </a:xfrm>
          <a:prstGeom prst="line">
            <a:avLst/>
          </a:prstGeom>
          <a:ln w="15875">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2" r:id="rId1"/>
    <p:sldLayoutId id="2147483667" r:id="rId2"/>
    <p:sldLayoutId id="2147483669" r:id="rId3"/>
    <p:sldLayoutId id="2147483670" r:id="rId4"/>
    <p:sldLayoutId id="2147483671" r:id="rId5"/>
    <p:sldLayoutId id="2147483672" r:id="rId6"/>
    <p:sldLayoutId id="2147483673" r:id="rId7"/>
    <p:sldLayoutId id="2147483668" r:id="rId8"/>
    <p:sldLayoutId id="2147483664" r:id="rId9"/>
    <p:sldLayoutId id="2147483653" r:id="rId10"/>
    <p:sldLayoutId id="2147483655" r:id="rId11"/>
    <p:sldLayoutId id="2147483656" r:id="rId12"/>
    <p:sldLayoutId id="2147483657" r:id="rId13"/>
    <p:sldLayoutId id="2147483659" r:id="rId14"/>
    <p:sldLayoutId id="2147483660" r:id="rId15"/>
    <p:sldLayoutId id="2147483661" r:id="rId16"/>
    <p:sldLayoutId id="2147483663" r:id="rId17"/>
    <p:sldLayoutId id="2147483665" r:id="rId18"/>
    <p:sldLayoutId id="2147483654" r:id="rId19"/>
    <p:sldLayoutId id="2147483666" r:id="rId20"/>
    <p:sldLayoutId id="2147483675" r:id="rId21"/>
  </p:sldLayoutIdLst>
  <p:timing>
    <p:tnLst>
      <p:par>
        <p:cTn id="1" dur="indefinite" restart="never" nodeType="tmRoot"/>
      </p:par>
    </p:tnLst>
  </p:timing>
  <p:txStyles>
    <p:titleStyle>
      <a:lvl1pPr algn="l" rtl="0" fontAlgn="base">
        <a:lnSpc>
          <a:spcPts val="4000"/>
        </a:lnSpc>
        <a:spcBef>
          <a:spcPct val="0"/>
        </a:spcBef>
        <a:spcAft>
          <a:spcPct val="0"/>
        </a:spcAft>
        <a:defRPr sz="30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p:titleStyle>
    <p:bodyStyle>
      <a:lvl1pPr marL="252413" indent="-252413" algn="l" rtl="0" fontAlgn="base">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fontAlgn="base">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fontAlgn="base">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fontAlgn="base">
        <a:lnSpc>
          <a:spcPts val="2500"/>
        </a:lnSpc>
        <a:spcBef>
          <a:spcPct val="20000"/>
        </a:spcBef>
        <a:spcAft>
          <a:spcPct val="0"/>
        </a:spcAft>
        <a:buSzPct val="115000"/>
        <a:buFont typeface="Verdana" pitchFamily="34" charset="0"/>
        <a:buChar char="●"/>
        <a:defRPr sz="2200" kern="1200" baseline="0">
          <a:solidFill>
            <a:schemeClr val="bg2"/>
          </a:solidFill>
          <a:latin typeface="Verdana" pitchFamily="34" charset="0"/>
          <a:ea typeface="+mn-ea"/>
          <a:cs typeface="+mn-cs"/>
        </a:defRPr>
      </a:lvl4pPr>
      <a:lvl5pPr marL="3405188" indent="-352425" algn="l" rtl="0" fontAlgn="base">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3.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image" Target="../media/image18.jpe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notesSlide" Target="../notesSlides/notesSlide21.xml"/><Relationship Id="rId7" Type="http://schemas.openxmlformats.org/officeDocument/2006/relationships/image" Target="../media/image39.wmf"/><Relationship Id="rId12" Type="http://schemas.openxmlformats.org/officeDocument/2006/relationships/image" Target="../media/image44.png"/><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3.png"/><Relationship Id="rId5" Type="http://schemas.openxmlformats.org/officeDocument/2006/relationships/image" Target="../media/image38.wmf"/><Relationship Id="rId10" Type="http://schemas.openxmlformats.org/officeDocument/2006/relationships/image" Target="../media/image42.png"/><Relationship Id="rId4" Type="http://schemas.openxmlformats.org/officeDocument/2006/relationships/oleObject" Target="../embeddings/oleObject1.bin"/><Relationship Id="rId9" Type="http://schemas.openxmlformats.org/officeDocument/2006/relationships/image" Target="../media/image41.png"/><Relationship Id="rId14"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9"/>
            <a:ext cx="8442796" cy="1338351"/>
          </a:xfrm>
        </p:spPr>
        <p:txBody>
          <a:bodyPr/>
          <a:lstStyle/>
          <a:p>
            <a:pPr algn="l" rtl="0">
              <a:lnSpc>
                <a:spcPts val="3600"/>
              </a:lnSpc>
            </a:pPr>
            <a:r>
              <a:rPr lang="fr" sz="2400" b="0" i="0" u="none" baseline="0" dirty="0"/>
              <a:t>Module 2.2 Suivi des données sur les activités concernant les forêts restant des forêts (y compris la dégradation des forêts)</a:t>
            </a:r>
            <a:endParaRPr lang="fr" sz="2400" dirty="0"/>
          </a:p>
        </p:txBody>
      </p:sp>
      <p:pic>
        <p:nvPicPr>
          <p:cNvPr id="8" name="Picture 1" descr="C:\Users\Eigenaar\Pictures\2012\Indonesie_2012\Vila Botani 2\forest degradation - Erika.jpg"/>
          <p:cNvPicPr>
            <a:picLocks noChangeAspect="1" noChangeArrowheads="1"/>
          </p:cNvPicPr>
          <p:nvPr/>
        </p:nvPicPr>
        <p:blipFill>
          <a:blip r:embed="rId2" cstate="print"/>
          <a:srcRect/>
          <a:stretch>
            <a:fillRect/>
          </a:stretch>
        </p:blipFill>
        <p:spPr bwMode="auto">
          <a:xfrm>
            <a:off x="6353299" y="3585828"/>
            <a:ext cx="2548742" cy="1911557"/>
          </a:xfrm>
          <a:prstGeom prst="rect">
            <a:avLst/>
          </a:prstGeom>
          <a:noFill/>
        </p:spPr>
      </p:pic>
      <p:pic>
        <p:nvPicPr>
          <p:cNvPr id="9" name="Afbeelding 5" descr="subsistance agriculture - erika.jpg"/>
          <p:cNvPicPr>
            <a:picLocks noChangeAspect="1"/>
          </p:cNvPicPr>
          <p:nvPr/>
        </p:nvPicPr>
        <p:blipFill>
          <a:blip r:embed="rId3" cstate="print"/>
          <a:stretch>
            <a:fillRect/>
          </a:stretch>
        </p:blipFill>
        <p:spPr>
          <a:xfrm>
            <a:off x="6352806" y="1568540"/>
            <a:ext cx="2549236" cy="1911927"/>
          </a:xfrm>
          <a:prstGeom prst="rect">
            <a:avLst/>
          </a:prstGeom>
        </p:spPr>
      </p:pic>
      <p:sp>
        <p:nvSpPr>
          <p:cNvPr id="6" name="Rectangle 5"/>
          <p:cNvSpPr/>
          <p:nvPr/>
        </p:nvSpPr>
        <p:spPr>
          <a:xfrm>
            <a:off x="142874" y="5762625"/>
            <a:ext cx="8780585" cy="898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 dirty="0"/>
          </a:p>
        </p:txBody>
      </p:sp>
      <p:pic>
        <p:nvPicPr>
          <p:cNvPr id="10" name="Picture 9"/>
          <p:cNvPicPr>
            <a:picLocks/>
          </p:cNvPicPr>
          <p:nvPr/>
        </p:nvPicPr>
        <p:blipFill rotWithShape="1">
          <a:blip r:embed="rId4" cstate="print">
            <a:extLst>
              <a:ext uri="{28A0092B-C50C-407E-A947-70E740481C1C}">
                <a14:useLocalDpi xmlns:a14="http://schemas.microsoft.com/office/drawing/2010/main" val="0"/>
              </a:ext>
            </a:extLst>
          </a:blip>
          <a:srcRect t="90547" r="65233"/>
          <a:stretch/>
        </p:blipFill>
        <p:spPr bwMode="hidden">
          <a:xfrm>
            <a:off x="0" y="6209732"/>
            <a:ext cx="3179135" cy="648267"/>
          </a:xfrm>
          <a:prstGeom prst="rect">
            <a:avLst/>
          </a:prstGeom>
        </p:spPr>
      </p:pic>
      <p:pic>
        <p:nvPicPr>
          <p:cNvPr id="11" name="Picture 10" descr="GOFC-Gold Tray cover only 2010_200dpi"/>
          <p:cNvPicPr/>
          <p:nvPr/>
        </p:nvPicPr>
        <p:blipFill>
          <a:blip r:embed="rId5" cstate="print"/>
          <a:srcRect l="20703" t="85967" r="20917" b="3633"/>
          <a:stretch>
            <a:fillRect/>
          </a:stretch>
        </p:blipFill>
        <p:spPr bwMode="auto">
          <a:xfrm>
            <a:off x="3117735" y="6209732"/>
            <a:ext cx="2543690" cy="451715"/>
          </a:xfrm>
          <a:prstGeom prst="rect">
            <a:avLst/>
          </a:prstGeom>
          <a:noFill/>
          <a:ln w="9525">
            <a:noFill/>
            <a:miter lim="800000"/>
            <a:headEnd/>
            <a:tailEnd/>
          </a:ln>
        </p:spPr>
      </p:pic>
      <p:pic>
        <p:nvPicPr>
          <p:cNvPr id="12" name="Afbeelding 11" descr="logo_WB FCPF.gif"/>
          <p:cNvPicPr>
            <a:picLocks noChangeAspect="1"/>
          </p:cNvPicPr>
          <p:nvPr/>
        </p:nvPicPr>
        <p:blipFill>
          <a:blip r:embed="rId6" cstate="print"/>
          <a:stretch>
            <a:fillRect/>
          </a:stretch>
        </p:blipFill>
        <p:spPr>
          <a:xfrm>
            <a:off x="6022523" y="5994951"/>
            <a:ext cx="972687" cy="710810"/>
          </a:xfrm>
          <a:prstGeom prst="rect">
            <a:avLst/>
          </a:prstGeom>
        </p:spPr>
      </p:pic>
      <p:cxnSp>
        <p:nvCxnSpPr>
          <p:cNvPr id="13" name="Rechte verbindingslijn 8"/>
          <p:cNvCxnSpPr/>
          <p:nvPr/>
        </p:nvCxnSpPr>
        <p:spPr>
          <a:xfrm>
            <a:off x="374177" y="5851763"/>
            <a:ext cx="8543498" cy="0"/>
          </a:xfrm>
          <a:prstGeom prst="line">
            <a:avLst/>
          </a:prstGeom>
          <a:ln w="15875">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flipH="1">
            <a:off x="7134224" y="5528836"/>
            <a:ext cx="1727943" cy="323165"/>
          </a:xfrm>
          <a:prstGeom prst="rect">
            <a:avLst/>
          </a:prstGeom>
          <a:noFill/>
        </p:spPr>
        <p:txBody>
          <a:bodyPr wrap="square" rtlCol="0">
            <a:spAutoFit/>
          </a:bodyPr>
          <a:lstStyle/>
          <a:p>
            <a:pPr algn="l" rtl="0">
              <a:lnSpc>
                <a:spcPts val="1800"/>
              </a:lnSpc>
            </a:pPr>
            <a:r>
              <a:rPr lang="fr" sz="1200" b="0" i="0" u="none" baseline="0" dirty="0">
                <a:latin typeface="Verdana" pitchFamily="34" charset="0"/>
              </a:rPr>
              <a:t>V1, </a:t>
            </a:r>
            <a:r>
              <a:rPr lang="fr" sz="1200" b="0" i="0" u="none" baseline="0" dirty="0" smtClean="0">
                <a:latin typeface="Verdana" pitchFamily="34" charset="0"/>
              </a:rPr>
              <a:t>mai 2015</a:t>
            </a:r>
            <a:endParaRPr lang="fr" sz="1200" dirty="0" smtClean="0">
              <a:latin typeface="Verdana" pitchFamily="34" charset="0"/>
            </a:endParaRPr>
          </a:p>
        </p:txBody>
      </p:sp>
      <p:pic>
        <p:nvPicPr>
          <p:cNvPr id="15" name="Picture 14"/>
          <p:cNvPicPr>
            <a:picLocks noChangeAspect="1"/>
          </p:cNvPicPr>
          <p:nvPr/>
        </p:nvPicPr>
        <p:blipFill>
          <a:blip r:embed="rId7"/>
          <a:stretch>
            <a:fillRect/>
          </a:stretch>
        </p:blipFill>
        <p:spPr>
          <a:xfrm>
            <a:off x="7363042" y="6080676"/>
            <a:ext cx="1499126" cy="440638"/>
          </a:xfrm>
          <a:prstGeom prst="rect">
            <a:avLst/>
          </a:prstGeom>
          <a:ln>
            <a:solidFill>
              <a:srgbClr val="000000"/>
            </a:solidFill>
          </a:ln>
        </p:spPr>
      </p:pic>
      <p:sp>
        <p:nvSpPr>
          <p:cNvPr id="16" name="Rectangle 15"/>
          <p:cNvSpPr/>
          <p:nvPr/>
        </p:nvSpPr>
        <p:spPr>
          <a:xfrm>
            <a:off x="7276666" y="6479523"/>
            <a:ext cx="1720343" cy="261610"/>
          </a:xfrm>
          <a:prstGeom prst="rect">
            <a:avLst/>
          </a:prstGeom>
        </p:spPr>
        <p:txBody>
          <a:bodyPr wrap="none">
            <a:spAutoFit/>
          </a:bodyPr>
          <a:lstStyle/>
          <a:p>
            <a:pPr algn="l" rtl="0"/>
            <a:r>
              <a:rPr lang="fr" sz="1100" b="0" i="0" u="none" baseline="0">
                <a:solidFill>
                  <a:schemeClr val="accent6"/>
                </a:solidFill>
              </a:rPr>
              <a:t>Licence Creative Commons</a:t>
            </a:r>
            <a:endParaRPr lang="fr" sz="1100" dirty="0">
              <a:solidFill>
                <a:schemeClr val="accent6"/>
              </a:solidFill>
            </a:endParaRPr>
          </a:p>
        </p:txBody>
      </p:sp>
      <p:sp>
        <p:nvSpPr>
          <p:cNvPr id="7" name="Tijdelijke aanduiding voor tekst 6"/>
          <p:cNvSpPr>
            <a:spLocks noGrp="1"/>
          </p:cNvSpPr>
          <p:nvPr>
            <p:ph type="body" sz="quarter" idx="10"/>
          </p:nvPr>
        </p:nvSpPr>
        <p:spPr>
          <a:xfrm>
            <a:off x="421196" y="1568539"/>
            <a:ext cx="5955853" cy="4196537"/>
          </a:xfrm>
        </p:spPr>
        <p:txBody>
          <a:bodyPr/>
          <a:lstStyle/>
          <a:p>
            <a:pPr algn="l" rtl="0">
              <a:lnSpc>
                <a:spcPct val="100000"/>
              </a:lnSpc>
              <a:buNone/>
            </a:pPr>
            <a:r>
              <a:rPr lang="fr" sz="1400" b="0" i="1" u="none" baseline="0" dirty="0" smtClean="0"/>
              <a:t>Auteurs :</a:t>
            </a:r>
            <a:endParaRPr lang="fr" sz="1400" b="0" i="1" u="none" baseline="0" dirty="0"/>
          </a:p>
          <a:p>
            <a:pPr lvl="1" indent="-531813" algn="l" rtl="0">
              <a:lnSpc>
                <a:spcPct val="100000"/>
              </a:lnSpc>
              <a:buNone/>
            </a:pPr>
            <a:r>
              <a:rPr lang="fr" sz="1200" b="0" i="0" u="none" baseline="0" dirty="0"/>
              <a:t>Carlos Souza, Imazon</a:t>
            </a:r>
          </a:p>
          <a:p>
            <a:pPr lvl="1" indent="-531813" algn="l" rtl="0">
              <a:lnSpc>
                <a:spcPct val="100000"/>
              </a:lnSpc>
              <a:buNone/>
            </a:pPr>
            <a:r>
              <a:rPr lang="fr" sz="1200" b="0" i="0" u="none" baseline="0" dirty="0"/>
              <a:t>Sandra Brown, Winrock International</a:t>
            </a:r>
          </a:p>
          <a:p>
            <a:pPr marL="457200" lvl="1" indent="0" algn="l" rtl="0">
              <a:lnSpc>
                <a:spcPct val="100000"/>
              </a:lnSpc>
              <a:buNone/>
            </a:pPr>
            <a:r>
              <a:rPr lang="fr" sz="1200" b="0" i="0" u="none" baseline="0" dirty="0"/>
              <a:t>Jukka Miettinen, Centre commun de recherche (JRC) de la Commission européenne (CE)</a:t>
            </a:r>
            <a:endParaRPr lang="fr" sz="1200" dirty="0" smtClean="0"/>
          </a:p>
          <a:p>
            <a:pPr lvl="1" indent="-531813" algn="l" rtl="0">
              <a:lnSpc>
                <a:spcPct val="100000"/>
              </a:lnSpc>
              <a:buNone/>
            </a:pPr>
            <a:r>
              <a:rPr lang="fr" sz="1200" b="0" i="0" u="none" baseline="0" dirty="0"/>
              <a:t>Frédéric Achard, </a:t>
            </a:r>
            <a:r>
              <a:rPr lang="fr" sz="1200" b="0" i="0" u="none" baseline="0" dirty="0" smtClean="0"/>
              <a:t>CE – JRC</a:t>
            </a:r>
            <a:endParaRPr lang="fr" sz="1200" dirty="0" smtClean="0"/>
          </a:p>
          <a:p>
            <a:pPr lvl="1" indent="-531813" algn="l" rtl="0">
              <a:lnSpc>
                <a:spcPct val="100000"/>
              </a:lnSpc>
              <a:spcBef>
                <a:spcPts val="0"/>
              </a:spcBef>
              <a:buNone/>
            </a:pPr>
            <a:r>
              <a:rPr lang="fr" sz="1200" b="0" i="0" u="none" baseline="0" dirty="0"/>
              <a:t>Martin Herold, Université de Wageningen</a:t>
            </a:r>
            <a:r>
              <a:rPr lang="fr" sz="1200" dirty="0"/>
              <a:t/>
            </a:r>
            <a:br>
              <a:rPr lang="fr" sz="1200" dirty="0"/>
            </a:br>
            <a:endParaRPr lang="fr" sz="1200" dirty="0" smtClean="0"/>
          </a:p>
          <a:p>
            <a:pPr algn="l" rtl="0">
              <a:lnSpc>
                <a:spcPct val="100000"/>
              </a:lnSpc>
              <a:spcBef>
                <a:spcPts val="1000"/>
              </a:spcBef>
              <a:buNone/>
            </a:pPr>
            <a:r>
              <a:rPr lang="fr" sz="1400" b="0" i="1" u="none" baseline="0" dirty="0"/>
              <a:t>Au terme du cours, les participants devraient être à même </a:t>
            </a:r>
            <a:r>
              <a:rPr lang="fr" sz="1400" b="0" i="1" u="none" baseline="0" dirty="0" smtClean="0"/>
              <a:t>de :</a:t>
            </a:r>
            <a:endParaRPr lang="fr" sz="1400" b="0" i="1" u="none" baseline="0" dirty="0"/>
          </a:p>
          <a:p>
            <a:pPr lvl="0" algn="l" rtl="0">
              <a:spcBef>
                <a:spcPts val="1000"/>
              </a:spcBef>
              <a:buFont typeface="Arial" pitchFamily="34" charset="0"/>
              <a:buChar char="•"/>
            </a:pPr>
            <a:r>
              <a:rPr lang="fr" sz="1400" b="0" i="0" u="none" baseline="0" dirty="0"/>
              <a:t>Décrire différents types de dégradation des forêts ainsi que </a:t>
            </a:r>
            <a:r>
              <a:rPr lang="fr" sz="1400" dirty="0"/>
              <a:t/>
            </a:r>
            <a:br>
              <a:rPr lang="fr" sz="1400" dirty="0"/>
            </a:br>
            <a:r>
              <a:rPr lang="fr" sz="1400" b="0" i="0" u="none" baseline="0" dirty="0"/>
              <a:t>les méthodes de surveillance de la dégradation</a:t>
            </a:r>
            <a:endParaRPr lang="fr" sz="1400" dirty="0" smtClean="0"/>
          </a:p>
          <a:p>
            <a:pPr lvl="0" algn="l" rtl="0">
              <a:spcBef>
                <a:spcPts val="1000"/>
              </a:spcBef>
              <a:buFont typeface="Arial" pitchFamily="34" charset="0"/>
              <a:buChar char="•"/>
            </a:pPr>
            <a:r>
              <a:rPr lang="fr" sz="1400" b="0" i="0" u="none" baseline="0" dirty="0"/>
              <a:t>Cartographier et analyser divers processus de dégradation des forêts en utilisant des levés de terrain ainsi que les outils de télédétection présenté dans ce module</a:t>
            </a:r>
            <a:endParaRPr lang="fr" sz="1400" dirty="0" smtClean="0"/>
          </a:p>
          <a:p>
            <a:pPr algn="l" rtl="0">
              <a:lnSpc>
                <a:spcPct val="100000"/>
              </a:lnSpc>
              <a:buNone/>
            </a:pPr>
            <a:endParaRPr lang="fr" sz="11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895975"/>
            <a:ext cx="9144000" cy="952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 dirty="0"/>
          </a:p>
        </p:txBody>
      </p:sp>
      <p:sp>
        <p:nvSpPr>
          <p:cNvPr id="2" name="Titel 1"/>
          <p:cNvSpPr>
            <a:spLocks noGrp="1"/>
          </p:cNvSpPr>
          <p:nvPr>
            <p:ph type="title"/>
          </p:nvPr>
        </p:nvSpPr>
        <p:spPr>
          <a:xfrm>
            <a:off x="457200" y="71438"/>
            <a:ext cx="8229600" cy="768350"/>
          </a:xfrm>
        </p:spPr>
        <p:txBody>
          <a:bodyPr rtlCol="0">
            <a:normAutofit fontScale="90000"/>
          </a:bodyPr>
          <a:lstStyle/>
          <a:p>
            <a:pPr algn="l" rtl="0" eaLnBrk="1" fontAlgn="auto" hangingPunct="1">
              <a:spcAft>
                <a:spcPts val="0"/>
              </a:spcAft>
              <a:defRPr/>
            </a:pPr>
            <a:r>
              <a:rPr lang="fr" b="0" i="0" u="none" spc="-290" dirty="0"/>
              <a:t>Dégradation des forêts et impact sur les stocks de </a:t>
            </a:r>
            <a:r>
              <a:rPr lang="fr" b="0" i="0" u="none" spc="-290" dirty="0" smtClean="0"/>
              <a:t>carbone</a:t>
            </a:r>
            <a:endParaRPr lang="fr" spc="-290" dirty="0"/>
          </a:p>
        </p:txBody>
      </p:sp>
      <p:cxnSp>
        <p:nvCxnSpPr>
          <p:cNvPr id="4" name="Gerade Verbindung mit Pfeil 3"/>
          <p:cNvCxnSpPr/>
          <p:nvPr/>
        </p:nvCxnSpPr>
        <p:spPr>
          <a:xfrm>
            <a:off x="885999" y="6515122"/>
            <a:ext cx="7521575" cy="158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316" name="Textfeld 6"/>
          <p:cNvSpPr txBox="1">
            <a:spLocks noChangeArrowheads="1"/>
          </p:cNvSpPr>
          <p:nvPr/>
        </p:nvSpPr>
        <p:spPr bwMode="auto">
          <a:xfrm>
            <a:off x="3886374" y="6536455"/>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rtl="0" eaLnBrk="1" hangingPunct="1"/>
            <a:r>
              <a:rPr lang="fr" b="0" i="0" u="none" baseline="0">
                <a:solidFill>
                  <a:srgbClr val="000000"/>
                </a:solidFill>
                <a:latin typeface="Calibri" pitchFamily="34" charset="0"/>
              </a:rPr>
              <a:t>Temps</a:t>
            </a:r>
            <a:endParaRPr lang="fr" altLang="en-US" dirty="0">
              <a:solidFill>
                <a:srgbClr val="000000"/>
              </a:solidFill>
              <a:latin typeface="Calibri" pitchFamily="34" charset="0"/>
            </a:endParaRPr>
          </a:p>
        </p:txBody>
      </p:sp>
      <p:sp>
        <p:nvSpPr>
          <p:cNvPr id="13317" name="Textfeld 9"/>
          <p:cNvSpPr txBox="1">
            <a:spLocks noChangeArrowheads="1"/>
          </p:cNvSpPr>
          <p:nvPr/>
        </p:nvSpPr>
        <p:spPr bwMode="auto">
          <a:xfrm rot="-5400000">
            <a:off x="-1328502" y="3367327"/>
            <a:ext cx="37631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rtl="0" eaLnBrk="1" hangingPunct="1"/>
            <a:r>
              <a:rPr lang="fr" b="0" i="0" u="none" baseline="0">
                <a:solidFill>
                  <a:srgbClr val="000000"/>
                </a:solidFill>
                <a:latin typeface="Calibri" pitchFamily="34" charset="0"/>
              </a:rPr>
              <a:t>Stock de carbone (aérien)</a:t>
            </a:r>
            <a:endParaRPr lang="fr" altLang="en-US" dirty="0">
              <a:solidFill>
                <a:srgbClr val="000000"/>
              </a:solidFill>
              <a:latin typeface="Calibri" pitchFamily="34" charset="0"/>
            </a:endParaRPr>
          </a:p>
        </p:txBody>
      </p:sp>
      <p:cxnSp>
        <p:nvCxnSpPr>
          <p:cNvPr id="14" name="Gewinkelte Verbindung 13"/>
          <p:cNvCxnSpPr/>
          <p:nvPr/>
        </p:nvCxnSpPr>
        <p:spPr>
          <a:xfrm rot="16200000" flipH="1">
            <a:off x="-1139651" y="3775097"/>
            <a:ext cx="4643438" cy="550862"/>
          </a:xfrm>
          <a:prstGeom prst="bentConnector3">
            <a:avLst>
              <a:gd name="adj1" fmla="val -238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319" name="Textfeld 25"/>
          <p:cNvSpPr txBox="1">
            <a:spLocks noChangeArrowheads="1"/>
          </p:cNvSpPr>
          <p:nvPr/>
        </p:nvSpPr>
        <p:spPr bwMode="auto">
          <a:xfrm rot="-5400000">
            <a:off x="356568" y="2474141"/>
            <a:ext cx="157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rtl="0" eaLnBrk="1" hangingPunct="1"/>
            <a:r>
              <a:rPr lang="fr" b="0" i="0" u="none" baseline="0">
                <a:solidFill>
                  <a:srgbClr val="000000"/>
                </a:solidFill>
                <a:latin typeface="Calibri" pitchFamily="34" charset="0"/>
              </a:rPr>
              <a:t>Forêt primaire</a:t>
            </a:r>
            <a:endParaRPr lang="fr" altLang="en-US" dirty="0">
              <a:solidFill>
                <a:srgbClr val="000000"/>
              </a:solidFill>
              <a:latin typeface="Calibri" pitchFamily="34" charset="0"/>
            </a:endParaRPr>
          </a:p>
        </p:txBody>
      </p:sp>
      <p:grpSp>
        <p:nvGrpSpPr>
          <p:cNvPr id="3" name="Gruppieren 38"/>
          <p:cNvGrpSpPr>
            <a:grpSpLocks/>
          </p:cNvGrpSpPr>
          <p:nvPr/>
        </p:nvGrpSpPr>
        <p:grpSpPr bwMode="auto">
          <a:xfrm>
            <a:off x="1457499" y="6075384"/>
            <a:ext cx="7235825" cy="368300"/>
            <a:chOff x="1785918" y="5702874"/>
            <a:chExt cx="6306912" cy="369332"/>
          </a:xfrm>
        </p:grpSpPr>
        <p:cxnSp>
          <p:nvCxnSpPr>
            <p:cNvPr id="23" name="Gerade Verbindung 22"/>
            <p:cNvCxnSpPr/>
            <p:nvPr/>
          </p:nvCxnSpPr>
          <p:spPr>
            <a:xfrm>
              <a:off x="1785918" y="6000569"/>
              <a:ext cx="5929162" cy="1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364" name="Textfeld 26"/>
            <p:cNvSpPr txBox="1">
              <a:spLocks noChangeArrowheads="1"/>
            </p:cNvSpPr>
            <p:nvPr/>
          </p:nvSpPr>
          <p:spPr bwMode="auto">
            <a:xfrm>
              <a:off x="6378317" y="5702874"/>
              <a:ext cx="17145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rtl="0" eaLnBrk="1" hangingPunct="1"/>
              <a:r>
                <a:rPr lang="fr" b="0" i="0" u="none" baseline="0">
                  <a:solidFill>
                    <a:srgbClr val="000000"/>
                  </a:solidFill>
                  <a:latin typeface="Calibri" pitchFamily="34" charset="0"/>
                </a:rPr>
                <a:t>Déboisement</a:t>
              </a:r>
              <a:endParaRPr lang="fr" altLang="en-US">
                <a:solidFill>
                  <a:srgbClr val="000000"/>
                </a:solidFill>
                <a:latin typeface="Calibri" pitchFamily="34" charset="0"/>
              </a:endParaRPr>
            </a:p>
          </p:txBody>
        </p:sp>
      </p:grpSp>
      <p:grpSp>
        <p:nvGrpSpPr>
          <p:cNvPr id="6" name="Gruppieren 114"/>
          <p:cNvGrpSpPr>
            <a:grpSpLocks/>
          </p:cNvGrpSpPr>
          <p:nvPr/>
        </p:nvGrpSpPr>
        <p:grpSpPr bwMode="auto">
          <a:xfrm>
            <a:off x="1457499" y="4586309"/>
            <a:ext cx="6664325" cy="369888"/>
            <a:chOff x="1765550" y="4000504"/>
            <a:chExt cx="6664102" cy="369332"/>
          </a:xfrm>
        </p:grpSpPr>
        <p:cxnSp>
          <p:nvCxnSpPr>
            <p:cNvPr id="24" name="Gerade Verbindung 23"/>
            <p:cNvCxnSpPr/>
            <p:nvPr/>
          </p:nvCxnSpPr>
          <p:spPr>
            <a:xfrm flipV="1">
              <a:off x="1765550" y="4285824"/>
              <a:ext cx="6664102" cy="12681"/>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362" name="Textfeld 27"/>
            <p:cNvSpPr txBox="1">
              <a:spLocks noChangeArrowheads="1"/>
            </p:cNvSpPr>
            <p:nvPr/>
          </p:nvSpPr>
          <p:spPr bwMode="auto">
            <a:xfrm>
              <a:off x="6072198" y="4000504"/>
              <a:ext cx="17145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rtl="0" eaLnBrk="1" hangingPunct="1"/>
              <a:r>
                <a:rPr lang="fr" b="0" i="0" u="none" baseline="0">
                  <a:solidFill>
                    <a:srgbClr val="984807"/>
                  </a:solidFill>
                  <a:latin typeface="Calibri" pitchFamily="34" charset="0"/>
                </a:rPr>
                <a:t>Agroforesterie</a:t>
              </a:r>
              <a:endParaRPr lang="fr" altLang="en-US">
                <a:solidFill>
                  <a:srgbClr val="984807"/>
                </a:solidFill>
                <a:latin typeface="Calibri" pitchFamily="34" charset="0"/>
              </a:endParaRPr>
            </a:p>
          </p:txBody>
        </p:sp>
      </p:grpSp>
      <p:grpSp>
        <p:nvGrpSpPr>
          <p:cNvPr id="7" name="Gruppieren 116"/>
          <p:cNvGrpSpPr>
            <a:grpSpLocks/>
          </p:cNvGrpSpPr>
          <p:nvPr/>
        </p:nvGrpSpPr>
        <p:grpSpPr bwMode="auto">
          <a:xfrm>
            <a:off x="1457499" y="2228872"/>
            <a:ext cx="6664325" cy="1643062"/>
            <a:chOff x="1765550" y="1643050"/>
            <a:chExt cx="6664102" cy="1643074"/>
          </a:xfrm>
        </p:grpSpPr>
        <p:grpSp>
          <p:nvGrpSpPr>
            <p:cNvPr id="13352" name="Gruppieren 76"/>
            <p:cNvGrpSpPr>
              <a:grpSpLocks/>
            </p:cNvGrpSpPr>
            <p:nvPr/>
          </p:nvGrpSpPr>
          <p:grpSpPr bwMode="auto">
            <a:xfrm>
              <a:off x="1765550" y="1643050"/>
              <a:ext cx="6664102" cy="1643074"/>
              <a:chOff x="1785918" y="1857364"/>
              <a:chExt cx="6664102" cy="1643074"/>
            </a:xfrm>
          </p:grpSpPr>
          <p:cxnSp>
            <p:nvCxnSpPr>
              <p:cNvPr id="53" name="Gerade Verbindung 52"/>
              <p:cNvCxnSpPr/>
              <p:nvPr/>
            </p:nvCxnSpPr>
            <p:spPr>
              <a:xfrm flipV="1">
                <a:off x="1785918" y="1857364"/>
                <a:ext cx="1714443" cy="571504"/>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Gerade Verbindung 55"/>
              <p:cNvCxnSpPr/>
              <p:nvPr/>
            </p:nvCxnSpPr>
            <p:spPr>
              <a:xfrm rot="5400000" flipH="1" flipV="1">
                <a:off x="3037601" y="2321710"/>
                <a:ext cx="927107" cy="1588"/>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Gerade Verbindung 69"/>
              <p:cNvCxnSpPr/>
              <p:nvPr/>
            </p:nvCxnSpPr>
            <p:spPr>
              <a:xfrm rot="5400000" flipH="1" flipV="1">
                <a:off x="4752044" y="2677313"/>
                <a:ext cx="927107" cy="1588"/>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Gerade Verbindung 70"/>
              <p:cNvCxnSpPr/>
              <p:nvPr/>
            </p:nvCxnSpPr>
            <p:spPr>
              <a:xfrm flipV="1">
                <a:off x="3500361" y="2214554"/>
                <a:ext cx="1714443" cy="571504"/>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Gerade Verbindung 72"/>
              <p:cNvCxnSpPr/>
              <p:nvPr/>
            </p:nvCxnSpPr>
            <p:spPr>
              <a:xfrm rot="5400000" flipH="1" flipV="1">
                <a:off x="6466486" y="3034504"/>
                <a:ext cx="927107" cy="1588"/>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Gerade Verbindung 73"/>
              <p:cNvCxnSpPr/>
              <p:nvPr/>
            </p:nvCxnSpPr>
            <p:spPr>
              <a:xfrm flipV="1">
                <a:off x="5214803" y="2571744"/>
                <a:ext cx="1714443" cy="571504"/>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Gerade Verbindung 74"/>
              <p:cNvCxnSpPr/>
              <p:nvPr/>
            </p:nvCxnSpPr>
            <p:spPr>
              <a:xfrm flipV="1">
                <a:off x="6929246" y="2928934"/>
                <a:ext cx="1520774" cy="571504"/>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353" name="Textfeld 79"/>
            <p:cNvSpPr txBox="1">
              <a:spLocks noChangeArrowheads="1"/>
            </p:cNvSpPr>
            <p:nvPr/>
          </p:nvSpPr>
          <p:spPr bwMode="auto">
            <a:xfrm rot="-1203763">
              <a:off x="3469716" y="1809823"/>
              <a:ext cx="2428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rtl="0" eaLnBrk="1" hangingPunct="1"/>
              <a:r>
                <a:rPr lang="fr" b="0" i="0" u="none" baseline="0">
                  <a:solidFill>
                    <a:srgbClr val="953735"/>
                  </a:solidFill>
                  <a:latin typeface="Calibri" pitchFamily="34" charset="0"/>
                </a:rPr>
                <a:t>Abattage continu</a:t>
              </a:r>
              <a:endParaRPr lang="fr" altLang="en-US">
                <a:solidFill>
                  <a:srgbClr val="953735"/>
                </a:solidFill>
                <a:latin typeface="Calibri" pitchFamily="34" charset="0"/>
              </a:endParaRPr>
            </a:p>
          </p:txBody>
        </p:sp>
      </p:grpSp>
      <p:grpSp>
        <p:nvGrpSpPr>
          <p:cNvPr id="9" name="Gruppieren 113"/>
          <p:cNvGrpSpPr>
            <a:grpSpLocks/>
          </p:cNvGrpSpPr>
          <p:nvPr/>
        </p:nvGrpSpPr>
        <p:grpSpPr bwMode="auto">
          <a:xfrm>
            <a:off x="1478137" y="4586309"/>
            <a:ext cx="6715125" cy="2001838"/>
            <a:chOff x="1785918" y="4000504"/>
            <a:chExt cx="6715172" cy="2001852"/>
          </a:xfrm>
        </p:grpSpPr>
        <p:grpSp>
          <p:nvGrpSpPr>
            <p:cNvPr id="13346" name="Gruppieren 47"/>
            <p:cNvGrpSpPr>
              <a:grpSpLocks/>
            </p:cNvGrpSpPr>
            <p:nvPr/>
          </p:nvGrpSpPr>
          <p:grpSpPr bwMode="auto">
            <a:xfrm>
              <a:off x="1785918" y="4000504"/>
              <a:ext cx="6715172" cy="2001852"/>
              <a:chOff x="1785918" y="3930654"/>
              <a:chExt cx="6715172" cy="2001852"/>
            </a:xfrm>
          </p:grpSpPr>
          <p:cxnSp>
            <p:nvCxnSpPr>
              <p:cNvPr id="36" name="Gerade Verbindung 35"/>
              <p:cNvCxnSpPr/>
              <p:nvPr/>
            </p:nvCxnSpPr>
            <p:spPr>
              <a:xfrm>
                <a:off x="1785918" y="5715016"/>
                <a:ext cx="6715172" cy="1588"/>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8" name="Rechtwinkliges Dreieck 37"/>
              <p:cNvSpPr/>
              <p:nvPr/>
            </p:nvSpPr>
            <p:spPr>
              <a:xfrm rot="16200000">
                <a:off x="3107520" y="3537745"/>
                <a:ext cx="1785950" cy="2571768"/>
              </a:xfrm>
              <a:prstGeom prst="rtTriangle">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fr">
                  <a:solidFill>
                    <a:prstClr val="white"/>
                  </a:solidFill>
                </a:endParaRPr>
              </a:p>
            </p:txBody>
          </p:sp>
          <p:cxnSp>
            <p:nvCxnSpPr>
              <p:cNvPr id="43" name="Gerade Verbindung 42"/>
              <p:cNvCxnSpPr/>
              <p:nvPr/>
            </p:nvCxnSpPr>
            <p:spPr>
              <a:xfrm rot="10800000" flipH="1">
                <a:off x="2714611" y="5930918"/>
                <a:ext cx="2571768" cy="15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347" name="Textfeld 48"/>
            <p:cNvSpPr txBox="1">
              <a:spLocks noChangeArrowheads="1"/>
            </p:cNvSpPr>
            <p:nvPr/>
          </p:nvSpPr>
          <p:spPr bwMode="auto">
            <a:xfrm rot="19447676">
              <a:off x="2830638" y="4721279"/>
              <a:ext cx="27383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rtl="0" eaLnBrk="1" hangingPunct="1"/>
              <a:r>
                <a:rPr lang="fr" b="0" i="0" u="none" baseline="0" dirty="0">
                  <a:solidFill>
                    <a:srgbClr val="403152"/>
                  </a:solidFill>
                  <a:latin typeface="Calibri" pitchFamily="34" charset="0"/>
                </a:rPr>
                <a:t>Agriculture itinérante</a:t>
              </a:r>
              <a:endParaRPr lang="fr" altLang="en-US" dirty="0">
                <a:solidFill>
                  <a:srgbClr val="403152"/>
                </a:solidFill>
                <a:latin typeface="Calibri" pitchFamily="34" charset="0"/>
              </a:endParaRPr>
            </a:p>
          </p:txBody>
        </p:sp>
        <p:cxnSp>
          <p:nvCxnSpPr>
            <p:cNvPr id="101" name="Gerade Verbindung 100"/>
            <p:cNvCxnSpPr/>
            <p:nvPr/>
          </p:nvCxnSpPr>
          <p:spPr>
            <a:xfrm flipV="1">
              <a:off x="6072198" y="4071942"/>
              <a:ext cx="2357453" cy="1714512"/>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 name="Gerade Verbindung mit Pfeil 4"/>
          <p:cNvCxnSpPr/>
          <p:nvPr/>
        </p:nvCxnSpPr>
        <p:spPr>
          <a:xfrm rot="5400000" flipH="1" flipV="1">
            <a:off x="-1676226" y="3933847"/>
            <a:ext cx="5145087" cy="2063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11" name="Gruppieren 138"/>
          <p:cNvGrpSpPr>
            <a:grpSpLocks/>
          </p:cNvGrpSpPr>
          <p:nvPr/>
        </p:nvGrpSpPr>
        <p:grpSpPr bwMode="auto">
          <a:xfrm>
            <a:off x="1478137" y="2840783"/>
            <a:ext cx="6643687" cy="3531464"/>
            <a:chOff x="1490887" y="2671007"/>
            <a:chExt cx="6643734" cy="3531934"/>
          </a:xfrm>
        </p:grpSpPr>
        <p:cxnSp>
          <p:nvCxnSpPr>
            <p:cNvPr id="84" name="Gerade Verbindung 83"/>
            <p:cNvCxnSpPr/>
            <p:nvPr/>
          </p:nvCxnSpPr>
          <p:spPr>
            <a:xfrm rot="5400000" flipH="1" flipV="1">
              <a:off x="2776577" y="4631111"/>
              <a:ext cx="3072221" cy="71439"/>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8" name="Gerade Verbindung 117"/>
            <p:cNvCxnSpPr/>
            <p:nvPr/>
          </p:nvCxnSpPr>
          <p:spPr>
            <a:xfrm rot="5400000" flipH="1" flipV="1">
              <a:off x="4169618" y="3238070"/>
              <a:ext cx="3072221" cy="285752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9" name="Gerade Verbindung 118"/>
            <p:cNvCxnSpPr/>
            <p:nvPr/>
          </p:nvCxnSpPr>
          <p:spPr>
            <a:xfrm rot="5400000" flipH="1" flipV="1">
              <a:off x="5562660" y="4631111"/>
              <a:ext cx="3072221" cy="71438"/>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0" name="Gerade Verbindung 119"/>
            <p:cNvCxnSpPr/>
            <p:nvPr/>
          </p:nvCxnSpPr>
          <p:spPr>
            <a:xfrm rot="5400000" flipH="1" flipV="1">
              <a:off x="7027260" y="5095579"/>
              <a:ext cx="1143152" cy="107157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344" name="Textfeld 121"/>
            <p:cNvSpPr txBox="1">
              <a:spLocks noChangeArrowheads="1"/>
            </p:cNvSpPr>
            <p:nvPr/>
          </p:nvSpPr>
          <p:spPr bwMode="auto">
            <a:xfrm rot="18707975">
              <a:off x="1256342" y="4216294"/>
              <a:ext cx="3459909" cy="36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rtl="0" eaLnBrk="1" hangingPunct="1"/>
              <a:r>
                <a:rPr lang="fr" b="0" i="0" u="none" baseline="0" dirty="0">
                  <a:solidFill>
                    <a:srgbClr val="F79646"/>
                  </a:solidFill>
                  <a:latin typeface="Calibri" pitchFamily="34" charset="0"/>
                </a:rPr>
                <a:t>Foresterie de plantation</a:t>
              </a:r>
              <a:endParaRPr lang="fr" altLang="en-US" dirty="0">
                <a:solidFill>
                  <a:srgbClr val="F79646"/>
                </a:solidFill>
                <a:latin typeface="Calibri" pitchFamily="34" charset="0"/>
              </a:endParaRPr>
            </a:p>
          </p:txBody>
        </p:sp>
        <p:cxnSp>
          <p:nvCxnSpPr>
            <p:cNvPr id="124" name="Gerade Verbindung 123"/>
            <p:cNvCxnSpPr/>
            <p:nvPr/>
          </p:nvCxnSpPr>
          <p:spPr>
            <a:xfrm rot="5400000" flipH="1" flipV="1">
              <a:off x="1383536" y="3238070"/>
              <a:ext cx="3072221" cy="285752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2" name="Gruppieren 135"/>
          <p:cNvGrpSpPr>
            <a:grpSpLocks/>
          </p:cNvGrpSpPr>
          <p:nvPr/>
        </p:nvGrpSpPr>
        <p:grpSpPr bwMode="auto">
          <a:xfrm>
            <a:off x="1478137" y="3228997"/>
            <a:ext cx="6643687" cy="2216150"/>
            <a:chOff x="1785918" y="2643182"/>
            <a:chExt cx="6643734" cy="2215372"/>
          </a:xfrm>
        </p:grpSpPr>
        <p:grpSp>
          <p:nvGrpSpPr>
            <p:cNvPr id="13333" name="Gruppieren 133"/>
            <p:cNvGrpSpPr>
              <a:grpSpLocks/>
            </p:cNvGrpSpPr>
            <p:nvPr/>
          </p:nvGrpSpPr>
          <p:grpSpPr bwMode="auto">
            <a:xfrm>
              <a:off x="1785918" y="2713826"/>
              <a:ext cx="6643734" cy="2144728"/>
              <a:chOff x="1785918" y="2713826"/>
              <a:chExt cx="6643734" cy="2144728"/>
            </a:xfrm>
          </p:grpSpPr>
          <p:cxnSp>
            <p:nvCxnSpPr>
              <p:cNvPr id="81" name="Gerade Verbindung 80"/>
              <p:cNvCxnSpPr/>
              <p:nvPr/>
            </p:nvCxnSpPr>
            <p:spPr>
              <a:xfrm>
                <a:off x="1785918" y="2714594"/>
                <a:ext cx="2214578" cy="1587"/>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5" name="Gerade Verbindung 124"/>
              <p:cNvCxnSpPr/>
              <p:nvPr/>
            </p:nvCxnSpPr>
            <p:spPr>
              <a:xfrm rot="5400000">
                <a:off x="3464904" y="3250186"/>
                <a:ext cx="1071186" cy="317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8" name="Gerade Verbindung 127"/>
              <p:cNvCxnSpPr/>
              <p:nvPr/>
            </p:nvCxnSpPr>
            <p:spPr>
              <a:xfrm>
                <a:off x="4002084" y="3784193"/>
                <a:ext cx="1998676" cy="3174"/>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0" name="Gerade Verbindung 129"/>
              <p:cNvCxnSpPr/>
              <p:nvPr/>
            </p:nvCxnSpPr>
            <p:spPr>
              <a:xfrm rot="5400000">
                <a:off x="5465167" y="4321373"/>
                <a:ext cx="1071187" cy="317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Gerade Verbindung 131"/>
              <p:cNvCxnSpPr/>
              <p:nvPr/>
            </p:nvCxnSpPr>
            <p:spPr>
              <a:xfrm flipV="1">
                <a:off x="6000760" y="4428492"/>
                <a:ext cx="2428892" cy="42847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3334" name="Textfeld 134"/>
            <p:cNvSpPr txBox="1">
              <a:spLocks noChangeArrowheads="1"/>
            </p:cNvSpPr>
            <p:nvPr/>
          </p:nvSpPr>
          <p:spPr bwMode="auto">
            <a:xfrm>
              <a:off x="1785918" y="2643182"/>
              <a:ext cx="2428892" cy="83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rtl="0" eaLnBrk="1" hangingPunct="1"/>
              <a:r>
                <a:rPr lang="fr" sz="1600" b="0" i="0" u="none" baseline="0" dirty="0">
                  <a:solidFill>
                    <a:srgbClr val="C00000"/>
                  </a:solidFill>
                  <a:latin typeface="Calibri" pitchFamily="34" charset="0"/>
                </a:rPr>
                <a:t>Autres perturbations:</a:t>
              </a:r>
            </a:p>
            <a:p>
              <a:pPr algn="l" rtl="0" eaLnBrk="1" hangingPunct="1"/>
              <a:r>
                <a:rPr lang="fr" sz="1600" b="0" i="0" u="none" baseline="0" dirty="0">
                  <a:solidFill>
                    <a:srgbClr val="C00000"/>
                  </a:solidFill>
                  <a:latin typeface="Calibri" pitchFamily="34" charset="0"/>
                </a:rPr>
                <a:t>Repousse perturbée,</a:t>
              </a:r>
              <a:endParaRPr lang="fr" altLang="en-US" sz="1600" dirty="0">
                <a:solidFill>
                  <a:srgbClr val="C00000"/>
                </a:solidFill>
                <a:latin typeface="Calibri" pitchFamily="34" charset="0"/>
              </a:endParaRPr>
            </a:p>
            <a:p>
              <a:pPr algn="l" rtl="0" eaLnBrk="1" hangingPunct="1"/>
              <a:r>
                <a:rPr lang="fr" sz="1600" b="0" i="0" u="none" baseline="0" dirty="0">
                  <a:solidFill>
                    <a:srgbClr val="C00000"/>
                  </a:solidFill>
                  <a:latin typeface="Calibri" pitchFamily="34" charset="0"/>
                </a:rPr>
                <a:t>feux/tempêtes/ravageurs</a:t>
              </a:r>
              <a:endParaRPr lang="fr" altLang="en-US" sz="1600" dirty="0">
                <a:solidFill>
                  <a:srgbClr val="C00000"/>
                </a:solidFill>
                <a:latin typeface="Calibri" pitchFamily="34" charset="0"/>
              </a:endParaRPr>
            </a:p>
          </p:txBody>
        </p:sp>
      </p:grpSp>
      <p:sp>
        <p:nvSpPr>
          <p:cNvPr id="137" name="Pfeil nach unten 136"/>
          <p:cNvSpPr/>
          <p:nvPr/>
        </p:nvSpPr>
        <p:spPr>
          <a:xfrm>
            <a:off x="1344787" y="1027134"/>
            <a:ext cx="285750" cy="5000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fr" dirty="0">
              <a:solidFill>
                <a:prstClr val="white"/>
              </a:solidFill>
            </a:endParaRPr>
          </a:p>
        </p:txBody>
      </p:sp>
      <p:sp>
        <p:nvSpPr>
          <p:cNvPr id="13328" name="Textfeld 51"/>
          <p:cNvSpPr txBox="1">
            <a:spLocks noChangeArrowheads="1"/>
          </p:cNvSpPr>
          <p:nvPr/>
        </p:nvSpPr>
        <p:spPr bwMode="auto">
          <a:xfrm>
            <a:off x="1657349" y="843311"/>
            <a:ext cx="74961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algn="l" rtl="0" eaLnBrk="1" hangingPunct="1">
              <a:buFont typeface="Arial" panose="020B0604020202020204" pitchFamily="34" charset="0"/>
              <a:buChar char="•"/>
            </a:pPr>
            <a:r>
              <a:rPr lang="fr" sz="1400" b="0" i="0" u="none" baseline="0">
                <a:solidFill>
                  <a:schemeClr val="bg2"/>
                </a:solidFill>
                <a:latin typeface="+mj-lt"/>
              </a:rPr>
              <a:t>Les perturbations anthropiques entraînent des pertes de </a:t>
            </a:r>
            <a:r>
              <a:rPr lang="fr" sz="1400" b="0" i="0" u="none" baseline="0" smtClean="0">
                <a:solidFill>
                  <a:schemeClr val="bg2"/>
                </a:solidFill>
                <a:latin typeface="+mj-lt"/>
              </a:rPr>
              <a:t>forêts : </a:t>
            </a:r>
            <a:r>
              <a:rPr lang="fr" sz="1400" b="0" i="0" u="none" baseline="0">
                <a:solidFill>
                  <a:schemeClr val="bg2"/>
                </a:solidFill>
                <a:latin typeface="+mj-lt"/>
              </a:rPr>
              <a:t>feux (</a:t>
            </a:r>
            <a:r>
              <a:rPr lang="fr" sz="1400" b="0" i="0" u="none" baseline="0">
                <a:solidFill>
                  <a:srgbClr val="FF0000"/>
                </a:solidFill>
                <a:latin typeface="+mj-lt"/>
              </a:rPr>
              <a:t>trait rouge</a:t>
            </a:r>
            <a:r>
              <a:rPr lang="fr" sz="1400" b="0" i="0" u="none" baseline="0">
                <a:solidFill>
                  <a:schemeClr val="bg2"/>
                </a:solidFill>
                <a:latin typeface="+mj-lt"/>
              </a:rPr>
              <a:t>), défrichement (</a:t>
            </a:r>
            <a:r>
              <a:rPr lang="fr" sz="1400" b="0" i="0" u="none" baseline="0">
                <a:solidFill>
                  <a:schemeClr val="accent4"/>
                </a:solidFill>
                <a:latin typeface="+mj-lt"/>
              </a:rPr>
              <a:t>orange</a:t>
            </a:r>
            <a:r>
              <a:rPr lang="fr" sz="1400" b="0" i="0" u="none" baseline="0">
                <a:solidFill>
                  <a:schemeClr val="bg2"/>
                </a:solidFill>
                <a:latin typeface="+mj-lt"/>
              </a:rPr>
              <a:t>), abattage (</a:t>
            </a:r>
            <a:r>
              <a:rPr lang="fr" sz="1400" b="0" i="0" u="none" baseline="0">
                <a:solidFill>
                  <a:schemeClr val="bg1">
                    <a:lumMod val="50000"/>
                  </a:schemeClr>
                </a:solidFill>
                <a:latin typeface="+mj-lt"/>
              </a:rPr>
              <a:t>gris</a:t>
            </a:r>
            <a:r>
              <a:rPr lang="fr" sz="1400" b="0" i="0" u="none" baseline="0">
                <a:solidFill>
                  <a:schemeClr val="bg2"/>
                </a:solidFill>
                <a:latin typeface="+mj-lt"/>
              </a:rPr>
              <a:t>).</a:t>
            </a:r>
          </a:p>
          <a:p>
            <a:pPr marL="285750" indent="-285750" algn="l" rtl="0" eaLnBrk="1" hangingPunct="1">
              <a:buFont typeface="Arial" panose="020B0604020202020204" pitchFamily="34" charset="0"/>
              <a:buChar char="•"/>
            </a:pPr>
            <a:r>
              <a:rPr lang="fr" sz="1400" b="0" i="0" u="none" baseline="0">
                <a:solidFill>
                  <a:schemeClr val="bg2"/>
                </a:solidFill>
                <a:latin typeface="+mj-lt"/>
              </a:rPr>
              <a:t>La dégradation des forêts est le plus souvent associée à l’exploitation forestière (abusive ou non planifiée) et aux feux de forêt.</a:t>
            </a:r>
          </a:p>
          <a:p>
            <a:pPr marL="285750" indent="-285750" algn="l" rtl="0" eaLnBrk="1" hangingPunct="1">
              <a:buFont typeface="Arial" panose="020B0604020202020204" pitchFamily="34" charset="0"/>
              <a:buChar char="•"/>
            </a:pPr>
            <a:r>
              <a:rPr lang="fr" sz="1400" b="0" i="0" u="none" baseline="0">
                <a:solidFill>
                  <a:schemeClr val="bg2"/>
                </a:solidFill>
                <a:latin typeface="+mj-lt"/>
              </a:rPr>
              <a:t>La culture itinérante et la foresterie de plantation équilibrent les stocks de carbone avec le temps.</a:t>
            </a:r>
            <a:endParaRPr lang="fr" altLang="en-US" sz="1400" dirty="0">
              <a:solidFill>
                <a:schemeClr val="bg2"/>
              </a:solidFill>
              <a:latin typeface="+mj-lt"/>
            </a:endParaRPr>
          </a:p>
        </p:txBody>
      </p:sp>
      <p:grpSp>
        <p:nvGrpSpPr>
          <p:cNvPr id="15" name="Gruppieren 62"/>
          <p:cNvGrpSpPr>
            <a:grpSpLocks/>
          </p:cNvGrpSpPr>
          <p:nvPr/>
        </p:nvGrpSpPr>
        <p:grpSpPr bwMode="auto">
          <a:xfrm>
            <a:off x="1470199" y="1971697"/>
            <a:ext cx="6843713" cy="4405312"/>
            <a:chOff x="1482437" y="1801091"/>
            <a:chExt cx="6843708" cy="4405745"/>
          </a:xfrm>
        </p:grpSpPr>
        <p:sp>
          <p:nvSpPr>
            <p:cNvPr id="13331" name="Textfeld 36"/>
            <p:cNvSpPr txBox="1">
              <a:spLocks noChangeArrowheads="1"/>
            </p:cNvSpPr>
            <p:nvPr/>
          </p:nvSpPr>
          <p:spPr bwMode="auto">
            <a:xfrm rot="-1073486">
              <a:off x="6182932" y="1943976"/>
              <a:ext cx="2143213" cy="36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rtl="0" eaLnBrk="1" hangingPunct="1"/>
              <a:r>
                <a:rPr lang="fr" b="0" i="0" u="none" baseline="0">
                  <a:solidFill>
                    <a:srgbClr val="4F6228"/>
                  </a:solidFill>
                  <a:latin typeface="Calibri" pitchFamily="34" charset="0"/>
                </a:rPr>
                <a:t>Repousse naturelle</a:t>
              </a:r>
              <a:endParaRPr lang="fr" altLang="en-US">
                <a:solidFill>
                  <a:srgbClr val="4F6228"/>
                </a:solidFill>
                <a:latin typeface="Calibri" pitchFamily="34" charset="0"/>
              </a:endParaRPr>
            </a:p>
          </p:txBody>
        </p:sp>
        <p:sp>
          <p:nvSpPr>
            <p:cNvPr id="62" name="Freihandform 61"/>
            <p:cNvSpPr/>
            <p:nvPr/>
          </p:nvSpPr>
          <p:spPr>
            <a:xfrm>
              <a:off x="1482437" y="1801091"/>
              <a:ext cx="6497633" cy="4405745"/>
            </a:xfrm>
            <a:custGeom>
              <a:avLst/>
              <a:gdLst>
                <a:gd name="connsiteX0" fmla="*/ 0 w 6567055"/>
                <a:gd name="connsiteY0" fmla="*/ 4073236 h 4073236"/>
                <a:gd name="connsiteX1" fmla="*/ 1260764 w 6567055"/>
                <a:gd name="connsiteY1" fmla="*/ 3020291 h 4073236"/>
                <a:gd name="connsiteX2" fmla="*/ 3241964 w 6567055"/>
                <a:gd name="connsiteY2" fmla="*/ 1440873 h 4073236"/>
                <a:gd name="connsiteX3" fmla="*/ 4419600 w 6567055"/>
                <a:gd name="connsiteY3" fmla="*/ 692727 h 4073236"/>
                <a:gd name="connsiteX4" fmla="*/ 5597237 w 6567055"/>
                <a:gd name="connsiteY4" fmla="*/ 193964 h 4073236"/>
                <a:gd name="connsiteX5" fmla="*/ 6567055 w 6567055"/>
                <a:gd name="connsiteY5" fmla="*/ 0 h 407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7055" h="4073236">
                  <a:moveTo>
                    <a:pt x="0" y="4073236"/>
                  </a:moveTo>
                  <a:cubicBezTo>
                    <a:pt x="360218" y="3766127"/>
                    <a:pt x="720437" y="3459018"/>
                    <a:pt x="1260764" y="3020291"/>
                  </a:cubicBezTo>
                  <a:cubicBezTo>
                    <a:pt x="1801091" y="2581564"/>
                    <a:pt x="2715491" y="1828800"/>
                    <a:pt x="3241964" y="1440873"/>
                  </a:cubicBezTo>
                  <a:cubicBezTo>
                    <a:pt x="3768437" y="1052946"/>
                    <a:pt x="4027055" y="900545"/>
                    <a:pt x="4419600" y="692727"/>
                  </a:cubicBezTo>
                  <a:cubicBezTo>
                    <a:pt x="4812146" y="484909"/>
                    <a:pt x="5239328" y="309419"/>
                    <a:pt x="5597237" y="193964"/>
                  </a:cubicBezTo>
                  <a:cubicBezTo>
                    <a:pt x="5955146" y="78510"/>
                    <a:pt x="6261100" y="39255"/>
                    <a:pt x="6567055" y="0"/>
                  </a:cubicBezTo>
                </a:path>
              </a:pathLst>
            </a:custGeom>
            <a:ln w="22225">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rtl="0">
                <a:defRPr/>
              </a:pPr>
              <a:endParaRPr lang="fr">
                <a:solidFill>
                  <a:prstClr val="black"/>
                </a:solidFill>
              </a:endParaRPr>
            </a:p>
          </p:txBody>
        </p:sp>
      </p:grpSp>
    </p:spTree>
    <p:extLst>
      <p:ext uri="{BB962C8B-B14F-4D97-AF65-F5344CB8AC3E}">
        <p14:creationId xmlns:p14="http://schemas.microsoft.com/office/powerpoint/2010/main" val="3285286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91650"/>
          </a:xfrm>
        </p:spPr>
        <p:txBody>
          <a:bodyPr/>
          <a:lstStyle/>
          <a:p>
            <a:pPr algn="l" rtl="0"/>
            <a:r>
              <a:rPr lang="fr" b="0" i="0" u="none" baseline="0" dirty="0"/>
              <a:t>Importants facteurs directs de </a:t>
            </a:r>
            <a:r>
              <a:rPr lang="fr" b="0" i="0" u="none" baseline="0" dirty="0" smtClean="0"/>
              <a:t>dégradation</a:t>
            </a:r>
            <a:endParaRPr lang="fr" dirty="0"/>
          </a:p>
        </p:txBody>
      </p:sp>
      <p:pic>
        <p:nvPicPr>
          <p:cNvPr id="15" name="Picture 14"/>
          <p:cNvPicPr>
            <a:picLocks noChangeAspect="1"/>
          </p:cNvPicPr>
          <p:nvPr/>
        </p:nvPicPr>
        <p:blipFill rotWithShape="1">
          <a:blip r:embed="rId3" cstate="print"/>
          <a:srcRect t="12522" b="2609"/>
          <a:stretch/>
        </p:blipFill>
        <p:spPr>
          <a:xfrm>
            <a:off x="299876" y="1862075"/>
            <a:ext cx="3102481" cy="3744395"/>
          </a:xfrm>
          <a:prstGeom prst="rect">
            <a:avLst/>
          </a:prstGeom>
        </p:spPr>
      </p:pic>
      <p:pic>
        <p:nvPicPr>
          <p:cNvPr id="16" name="Picture 15"/>
          <p:cNvPicPr>
            <a:picLocks noChangeAspect="1"/>
          </p:cNvPicPr>
          <p:nvPr/>
        </p:nvPicPr>
        <p:blipFill>
          <a:blip r:embed="rId4" cstate="print"/>
          <a:stretch>
            <a:fillRect/>
          </a:stretch>
        </p:blipFill>
        <p:spPr>
          <a:xfrm>
            <a:off x="2984969" y="3734272"/>
            <a:ext cx="2368771" cy="1249854"/>
          </a:xfrm>
          <a:prstGeom prst="rect">
            <a:avLst/>
          </a:prstGeom>
        </p:spPr>
      </p:pic>
      <p:sp>
        <p:nvSpPr>
          <p:cNvPr id="18" name="Rectangle 17"/>
          <p:cNvSpPr/>
          <p:nvPr/>
        </p:nvSpPr>
        <p:spPr>
          <a:xfrm>
            <a:off x="3099480" y="5056163"/>
            <a:ext cx="2348820" cy="646331"/>
          </a:xfrm>
          <a:prstGeom prst="rect">
            <a:avLst/>
          </a:prstGeom>
        </p:spPr>
        <p:txBody>
          <a:bodyPr wrap="square">
            <a:spAutoFit/>
          </a:bodyPr>
          <a:lstStyle/>
          <a:p>
            <a:pPr algn="l" rtl="0"/>
            <a:r>
              <a:rPr lang="fr" b="0" i="0" u="none" baseline="0" smtClean="0"/>
              <a:t>Source :</a:t>
            </a:r>
            <a:endParaRPr lang="fr" b="0" i="0" u="none" baseline="0"/>
          </a:p>
          <a:p>
            <a:pPr algn="l" rtl="0"/>
            <a:r>
              <a:rPr lang="fr" b="0" i="0" u="none" baseline="0"/>
              <a:t>Hosonuma et al., 2012</a:t>
            </a:r>
            <a:endParaRPr lang="fr" dirty="0"/>
          </a:p>
        </p:txBody>
      </p:sp>
      <p:sp>
        <p:nvSpPr>
          <p:cNvPr id="7" name="TextBox 6"/>
          <p:cNvSpPr txBox="1"/>
          <p:nvPr/>
        </p:nvSpPr>
        <p:spPr>
          <a:xfrm>
            <a:off x="475271" y="1290575"/>
            <a:ext cx="4849204" cy="323165"/>
          </a:xfrm>
          <a:prstGeom prst="rect">
            <a:avLst/>
          </a:prstGeom>
          <a:noFill/>
        </p:spPr>
        <p:txBody>
          <a:bodyPr wrap="square" rtlCol="0">
            <a:spAutoFit/>
          </a:bodyPr>
          <a:lstStyle/>
          <a:p>
            <a:pPr algn="l" rtl="0">
              <a:lnSpc>
                <a:spcPts val="1800"/>
              </a:lnSpc>
            </a:pPr>
            <a:r>
              <a:rPr lang="fr" sz="1400" b="1" i="0" u="none" baseline="0" dirty="0">
                <a:latin typeface="Verdana" pitchFamily="34" charset="0"/>
              </a:rPr>
              <a:t>Poids relatif des facteurs de la dégradation des forêts</a:t>
            </a:r>
            <a:endParaRPr lang="fr" sz="1400" dirty="0" smtClean="0">
              <a:latin typeface="Verdana" pitchFamily="34" charset="0"/>
            </a:endParaRPr>
          </a:p>
        </p:txBody>
      </p:sp>
      <p:sp>
        <p:nvSpPr>
          <p:cNvPr id="8" name="Rectangle 1"/>
          <p:cNvSpPr/>
          <p:nvPr/>
        </p:nvSpPr>
        <p:spPr>
          <a:xfrm>
            <a:off x="5035145" y="1181095"/>
            <a:ext cx="3859471" cy="4154984"/>
          </a:xfrm>
          <a:prstGeom prst="rect">
            <a:avLst/>
          </a:prstGeom>
        </p:spPr>
        <p:txBody>
          <a:bodyPr wrap="square">
            <a:spAutoFit/>
          </a:bodyPr>
          <a:lstStyle/>
          <a:p>
            <a:pPr marL="342900" indent="-342900" algn="l" rtl="0">
              <a:buSzPct val="115000"/>
              <a:buFont typeface="Wingdings" panose="05000000000000000000" pitchFamily="2" charset="2"/>
              <a:buChar char="§"/>
            </a:pPr>
            <a:r>
              <a:rPr lang="fr" sz="2200" b="1" i="0" u="none" baseline="0" dirty="0">
                <a:latin typeface="+mj-lt"/>
              </a:rPr>
              <a:t>Amérique latine et Asie (sub</a:t>
            </a:r>
            <a:r>
              <a:rPr lang="fr" sz="2200" b="1" i="0" u="none" baseline="0" dirty="0" smtClean="0">
                <a:latin typeface="+mj-lt"/>
              </a:rPr>
              <a:t>) tropicale : </a:t>
            </a:r>
            <a:r>
              <a:rPr lang="fr" sz="2200" b="1" dirty="0">
                <a:latin typeface="+mj-lt"/>
              </a:rPr>
              <a:t/>
            </a:r>
            <a:br>
              <a:rPr lang="fr" sz="2200" b="1" dirty="0">
                <a:latin typeface="+mj-lt"/>
              </a:rPr>
            </a:br>
            <a:r>
              <a:rPr lang="fr" sz="2200" b="0" i="0" u="none" baseline="0" dirty="0">
                <a:latin typeface="+mj-lt"/>
              </a:rPr>
              <a:t>Production commerciale de bois</a:t>
            </a:r>
            <a:r>
              <a:rPr lang="fr" sz="2200" b="0" i="0" u="none" baseline="0" dirty="0">
                <a:solidFill>
                  <a:schemeClr val="bg2"/>
                </a:solidFill>
                <a:latin typeface="+mj-lt"/>
              </a:rPr>
              <a:t> </a:t>
            </a:r>
            <a:r>
              <a:rPr lang="fr" sz="2200" b="0" i="0" u="none" baseline="0" dirty="0" smtClean="0">
                <a:latin typeface="+mj-lt"/>
              </a:rPr>
              <a:t>&gt; 70 % </a:t>
            </a:r>
            <a:r>
              <a:rPr lang="fr" sz="2200" b="0" i="0" u="none" baseline="0" dirty="0">
                <a:latin typeface="+mj-lt"/>
              </a:rPr>
              <a:t>de la dégradation totale</a:t>
            </a:r>
            <a:r>
              <a:rPr lang="fr" sz="2200" dirty="0">
                <a:latin typeface="+mj-lt"/>
              </a:rPr>
              <a:t/>
            </a:r>
            <a:br>
              <a:rPr lang="fr" sz="2200" dirty="0">
                <a:latin typeface="+mj-lt"/>
              </a:rPr>
            </a:br>
            <a:endParaRPr lang="fr" sz="2200" dirty="0" smtClean="0">
              <a:latin typeface="+mj-lt"/>
            </a:endParaRPr>
          </a:p>
          <a:p>
            <a:pPr marL="342900" indent="-342900" algn="l" rtl="0">
              <a:buSzPct val="115000"/>
              <a:buFont typeface="Wingdings" panose="05000000000000000000" pitchFamily="2" charset="2"/>
              <a:buChar char="§"/>
            </a:pPr>
            <a:r>
              <a:rPr lang="fr" sz="2200" b="1" i="0" u="none" baseline="0" dirty="0" smtClean="0">
                <a:latin typeface="+mj-lt"/>
              </a:rPr>
              <a:t>Afrique : </a:t>
            </a:r>
            <a:r>
              <a:rPr lang="fr" sz="2200" b="1" dirty="0">
                <a:latin typeface="+mj-lt"/>
              </a:rPr>
              <a:t/>
            </a:r>
            <a:br>
              <a:rPr lang="fr" sz="2200" b="1" dirty="0">
                <a:latin typeface="+mj-lt"/>
              </a:rPr>
            </a:br>
            <a:r>
              <a:rPr lang="fr" sz="2200" b="0" i="0" u="none" baseline="0" dirty="0">
                <a:latin typeface="+mj-lt"/>
              </a:rPr>
              <a:t>Ramassage de bois de feu, production de charbon de bois et production de bois</a:t>
            </a:r>
            <a:endParaRPr lang="fr" sz="2200" dirty="0">
              <a:solidFill>
                <a:schemeClr val="bg2"/>
              </a:solidFill>
              <a:latin typeface="+mj-lt"/>
            </a:endParaRPr>
          </a:p>
        </p:txBody>
      </p:sp>
    </p:spTree>
    <p:extLst>
      <p:ext uri="{BB962C8B-B14F-4D97-AF65-F5344CB8AC3E}">
        <p14:creationId xmlns:p14="http://schemas.microsoft.com/office/powerpoint/2010/main" val="30360841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srcRect t="29649"/>
          <a:stretch/>
        </p:blipFill>
        <p:spPr>
          <a:xfrm>
            <a:off x="396300" y="3157614"/>
            <a:ext cx="5802595" cy="2761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491642" y="230188"/>
            <a:ext cx="8442796" cy="796973"/>
          </a:xfrm>
        </p:spPr>
        <p:txBody>
          <a:bodyPr/>
          <a:lstStyle/>
          <a:p>
            <a:pPr algn="l" rtl="0"/>
            <a:r>
              <a:rPr lang="fr" sz="3200" b="0" i="0" u="none" spc="-100" dirty="0"/>
              <a:t>Détectabilité de la dégradation des forêts</a:t>
            </a:r>
            <a:endParaRPr lang="fr" sz="3200" spc="-100" dirty="0"/>
          </a:p>
        </p:txBody>
      </p:sp>
      <p:sp>
        <p:nvSpPr>
          <p:cNvPr id="5" name="Text Placeholder 4"/>
          <p:cNvSpPr>
            <a:spLocks noGrp="1"/>
          </p:cNvSpPr>
          <p:nvPr>
            <p:ph type="body" sz="quarter" idx="10"/>
          </p:nvPr>
        </p:nvSpPr>
        <p:spPr>
          <a:xfrm>
            <a:off x="421200" y="1107292"/>
            <a:ext cx="8468038" cy="4404807"/>
          </a:xfrm>
        </p:spPr>
        <p:txBody>
          <a:bodyPr/>
          <a:lstStyle/>
          <a:p>
            <a:pPr algn="l" rtl="0"/>
            <a:r>
              <a:rPr lang="fr" sz="2000" b="0" i="0" u="none" baseline="0" dirty="0"/>
              <a:t>La dégradation des forêts peut être due à une ou plusieurs menace(s) anthropique(s) et la détectabilité par des systèmes d’observation de la terre n’est pas toujours possible.</a:t>
            </a:r>
            <a:endParaRPr lang="fr" sz="2000" dirty="0"/>
          </a:p>
        </p:txBody>
      </p:sp>
      <p:sp>
        <p:nvSpPr>
          <p:cNvPr id="6" name="TextBox 5"/>
          <p:cNvSpPr txBox="1"/>
          <p:nvPr/>
        </p:nvSpPr>
        <p:spPr>
          <a:xfrm>
            <a:off x="6324155" y="5025362"/>
            <a:ext cx="2535118" cy="553998"/>
          </a:xfrm>
          <a:prstGeom prst="rect">
            <a:avLst/>
          </a:prstGeom>
          <a:solidFill>
            <a:schemeClr val="accent3"/>
          </a:solidFill>
        </p:spPr>
        <p:txBody>
          <a:bodyPr wrap="none" rtlCol="0">
            <a:spAutoFit/>
          </a:bodyPr>
          <a:lstStyle/>
          <a:p>
            <a:pPr algn="l" rtl="0">
              <a:lnSpc>
                <a:spcPts val="1800"/>
              </a:lnSpc>
            </a:pPr>
            <a:r>
              <a:rPr lang="fr" sz="1400" b="0" i="0" u="none" baseline="0" dirty="0" smtClean="0">
                <a:latin typeface="Verdana" pitchFamily="34" charset="0"/>
              </a:rPr>
              <a:t>Source : </a:t>
            </a:r>
            <a:r>
              <a:rPr lang="fr" sz="1400" dirty="0">
                <a:latin typeface="Verdana" pitchFamily="34" charset="0"/>
              </a:rPr>
              <a:t/>
            </a:r>
            <a:br>
              <a:rPr lang="fr" sz="1400" dirty="0">
                <a:latin typeface="Verdana" pitchFamily="34" charset="0"/>
              </a:rPr>
            </a:br>
            <a:r>
              <a:rPr lang="fr" sz="1400" b="0" i="0" u="none" baseline="0" dirty="0">
                <a:latin typeface="Verdana" pitchFamily="34" charset="0"/>
              </a:rPr>
              <a:t>Laurence and Peres 2006</a:t>
            </a:r>
            <a:r>
              <a:rPr lang="fr" sz="1400" b="0" i="0" u="none" baseline="0" dirty="0" smtClean="0">
                <a:latin typeface="Verdana" pitchFamily="34" charset="0"/>
              </a:rPr>
              <a:t>.</a:t>
            </a:r>
            <a:endParaRPr lang="fr" sz="1400" b="0" i="0" u="none" baseline="0" dirty="0">
              <a:latin typeface="Verdana" pitchFamily="34" charset="0"/>
            </a:endParaRPr>
          </a:p>
        </p:txBody>
      </p:sp>
      <p:sp>
        <p:nvSpPr>
          <p:cNvPr id="3" name="TextBox 2"/>
          <p:cNvSpPr txBox="1"/>
          <p:nvPr/>
        </p:nvSpPr>
        <p:spPr>
          <a:xfrm>
            <a:off x="350728" y="2242159"/>
            <a:ext cx="5848167" cy="784830"/>
          </a:xfrm>
          <a:prstGeom prst="rect">
            <a:avLst/>
          </a:prstGeom>
          <a:solidFill>
            <a:schemeClr val="accent3"/>
          </a:solidFill>
        </p:spPr>
        <p:txBody>
          <a:bodyPr wrap="square" rtlCol="0">
            <a:spAutoFit/>
          </a:bodyPr>
          <a:lstStyle/>
          <a:p>
            <a:pPr algn="l" rtl="0">
              <a:lnSpc>
                <a:spcPts val="1800"/>
              </a:lnSpc>
            </a:pPr>
            <a:r>
              <a:rPr lang="fr" sz="1600" b="0" i="0" u="none" baseline="0" dirty="0">
                <a:solidFill>
                  <a:schemeClr val="accent6"/>
                </a:solidFill>
                <a:latin typeface="Verdana" pitchFamily="34" charset="0"/>
              </a:rPr>
              <a:t>Détectabilité des différentes menaces pesant sur les forêts tropicales à l’aide des techniques disponibles de télédétection à moyenne résolution</a:t>
            </a:r>
          </a:p>
        </p:txBody>
      </p:sp>
    </p:spTree>
    <p:extLst>
      <p:ext uri="{BB962C8B-B14F-4D97-AF65-F5344CB8AC3E}">
        <p14:creationId xmlns:p14="http://schemas.microsoft.com/office/powerpoint/2010/main" val="41901386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pPr algn="l" rtl="0"/>
            <a:r>
              <a:rPr lang="fr" b="0" i="0" u="none" baseline="0"/>
              <a:t>Plan du cours</a:t>
            </a:r>
            <a:endParaRPr lang="fr" dirty="0"/>
          </a:p>
        </p:txBody>
      </p:sp>
      <p:sp>
        <p:nvSpPr>
          <p:cNvPr id="3" name="Tijdelijke aanduiding voor tekst 2"/>
          <p:cNvSpPr>
            <a:spLocks noGrp="1"/>
          </p:cNvSpPr>
          <p:nvPr>
            <p:ph type="body" sz="quarter" idx="10"/>
          </p:nvPr>
        </p:nvSpPr>
        <p:spPr>
          <a:xfrm>
            <a:off x="421200" y="1375984"/>
            <a:ext cx="8521188" cy="3950678"/>
          </a:xfrm>
        </p:spPr>
        <p:txBody>
          <a:bodyPr/>
          <a:lstStyle/>
          <a:p>
            <a:pPr marL="457200" lvl="0" indent="-457200" algn="l" rtl="0">
              <a:lnSpc>
                <a:spcPct val="100000"/>
              </a:lnSpc>
              <a:buClr>
                <a:schemeClr val="bg2">
                  <a:lumMod val="20000"/>
                  <a:lumOff val="80000"/>
                </a:schemeClr>
              </a:buClr>
              <a:buSzPct val="115000"/>
              <a:buFont typeface="+mj-lt"/>
              <a:buAutoNum type="arabicPeriod"/>
            </a:pPr>
            <a:r>
              <a:rPr lang="fr" sz="2000" b="0" i="0" u="none" baseline="0">
                <a:solidFill>
                  <a:schemeClr val="bg2">
                    <a:lumMod val="20000"/>
                    <a:lumOff val="80000"/>
                  </a:schemeClr>
                </a:solidFill>
              </a:rPr>
              <a:t>Définition de la dégradation des forêts et contexte des Recommandations du GIEC en matière de bonnes pratiques</a:t>
            </a:r>
          </a:p>
          <a:p>
            <a:pPr marL="457200" lvl="0" indent="-457200" algn="l" rtl="0">
              <a:lnSpc>
                <a:spcPct val="100000"/>
              </a:lnSpc>
              <a:buClr>
                <a:schemeClr val="bg2">
                  <a:lumMod val="20000"/>
                  <a:lumOff val="80000"/>
                </a:schemeClr>
              </a:buClr>
              <a:buSzPct val="115000"/>
              <a:buFont typeface="+mj-lt"/>
              <a:buAutoNum type="arabicPeriod"/>
            </a:pPr>
            <a:r>
              <a:rPr lang="fr" sz="2000" b="0" i="0" u="none" baseline="0">
                <a:solidFill>
                  <a:schemeClr val="bg2">
                    <a:lumMod val="20000"/>
                    <a:lumOff val="80000"/>
                  </a:schemeClr>
                </a:solidFill>
              </a:rPr>
              <a:t>Types de dégradation des forêts</a:t>
            </a:r>
          </a:p>
          <a:p>
            <a:pPr marL="457200" lvl="0" indent="-457200" algn="l" rtl="0">
              <a:lnSpc>
                <a:spcPct val="100000"/>
              </a:lnSpc>
              <a:buSzPct val="115000"/>
              <a:buFont typeface="+mj-lt"/>
              <a:buAutoNum type="arabicPeriod"/>
            </a:pPr>
            <a:r>
              <a:rPr lang="fr" sz="2000" b="1" i="0" u="none" baseline="0"/>
              <a:t>Méthodes d’évaluation des zones forestières </a:t>
            </a:r>
            <a:r>
              <a:rPr lang="fr" sz="2000" b="1" i="0" u="none" baseline="0" smtClean="0"/>
              <a:t>dégradées</a:t>
            </a:r>
            <a:endParaRPr lang="fr" sz="2000" b="1" i="0" u="none" baseline="0"/>
          </a:p>
          <a:p>
            <a:pPr marL="1244600" lvl="1" indent="-514350" algn="l" rtl="0">
              <a:lnSpc>
                <a:spcPct val="100000"/>
              </a:lnSpc>
              <a:buClr>
                <a:schemeClr val="bg2">
                  <a:lumMod val="20000"/>
                  <a:lumOff val="80000"/>
                </a:schemeClr>
              </a:buClr>
              <a:buFont typeface="+mj-lt"/>
              <a:buAutoNum type="romanLcPeriod"/>
            </a:pPr>
            <a:r>
              <a:rPr lang="fr" sz="2000" b="0" i="0" u="none" baseline="0">
                <a:solidFill>
                  <a:schemeClr val="bg2">
                    <a:lumMod val="20000"/>
                    <a:lumOff val="80000"/>
                  </a:schemeClr>
                </a:solidFill>
              </a:rPr>
              <a:t>Surveillance de la dégradation des forêts due à l’abattage sélectif</a:t>
            </a:r>
          </a:p>
          <a:p>
            <a:pPr marL="1244600" lvl="1" indent="-514350" algn="l" rtl="0">
              <a:lnSpc>
                <a:spcPct val="100000"/>
              </a:lnSpc>
              <a:buClr>
                <a:schemeClr val="bg2">
                  <a:lumMod val="20000"/>
                  <a:lumOff val="80000"/>
                </a:schemeClr>
              </a:buClr>
              <a:buFont typeface="+mj-lt"/>
              <a:buAutoNum type="romanLcPeriod"/>
            </a:pPr>
            <a:r>
              <a:rPr lang="fr" sz="2000" b="0" i="0" u="none" baseline="0">
                <a:solidFill>
                  <a:schemeClr val="bg2">
                    <a:lumMod val="20000"/>
                    <a:lumOff val="80000"/>
                  </a:schemeClr>
                </a:solidFill>
              </a:rPr>
              <a:t>Méthodes de télédétection</a:t>
            </a:r>
          </a:p>
          <a:p>
            <a:pPr marL="2141537" lvl="2" indent="-514350" algn="l" rtl="0">
              <a:lnSpc>
                <a:spcPct val="100000"/>
              </a:lnSpc>
              <a:buClr>
                <a:schemeClr val="bg2">
                  <a:lumMod val="20000"/>
                  <a:lumOff val="80000"/>
                </a:schemeClr>
              </a:buClr>
              <a:buFont typeface="+mj-lt"/>
              <a:buAutoNum type="alphaLcParenR"/>
            </a:pPr>
            <a:r>
              <a:rPr lang="fr" sz="2000" b="0" i="0" u="none" baseline="0">
                <a:solidFill>
                  <a:schemeClr val="bg2">
                    <a:lumMod val="20000"/>
                    <a:lumOff val="80000"/>
                  </a:schemeClr>
                </a:solidFill>
              </a:rPr>
              <a:t>méthodes directes</a:t>
            </a:r>
          </a:p>
          <a:p>
            <a:pPr marL="2141537" lvl="2" indent="-514350" algn="l" rtl="0">
              <a:lnSpc>
                <a:spcPct val="100000"/>
              </a:lnSpc>
              <a:buClr>
                <a:schemeClr val="bg2">
                  <a:lumMod val="20000"/>
                  <a:lumOff val="80000"/>
                </a:schemeClr>
              </a:buClr>
              <a:buFont typeface="+mj-lt"/>
              <a:buAutoNum type="alphaLcParenR"/>
            </a:pPr>
            <a:r>
              <a:rPr lang="fr" sz="2000" b="0" i="0" u="none" baseline="0">
                <a:solidFill>
                  <a:schemeClr val="bg2">
                    <a:lumMod val="20000"/>
                    <a:lumOff val="80000"/>
                  </a:schemeClr>
                </a:solidFill>
              </a:rPr>
              <a:t>méthodes indirectes</a:t>
            </a:r>
          </a:p>
          <a:p>
            <a:pPr marL="457200" lvl="0" indent="-457200" algn="l" rtl="0">
              <a:lnSpc>
                <a:spcPct val="100000"/>
              </a:lnSpc>
              <a:buClr>
                <a:schemeClr val="bg2">
                  <a:lumMod val="20000"/>
                  <a:lumOff val="80000"/>
                </a:schemeClr>
              </a:buClr>
              <a:buSzPct val="115000"/>
              <a:buFont typeface="+mj-lt"/>
              <a:buAutoNum type="arabicPeriod"/>
            </a:pPr>
            <a:r>
              <a:rPr lang="fr" sz="2000" b="0" i="0" u="none" baseline="0">
                <a:solidFill>
                  <a:schemeClr val="bg2">
                    <a:lumMod val="20000"/>
                    <a:lumOff val="80000"/>
                  </a:schemeClr>
                </a:solidFill>
              </a:rPr>
              <a:t>Logiciels nécessaires</a:t>
            </a:r>
          </a:p>
          <a:p>
            <a:pPr marL="457200" lvl="0" indent="-457200" algn="l" rtl="0">
              <a:lnSpc>
                <a:spcPct val="100000"/>
              </a:lnSpc>
              <a:buClr>
                <a:schemeClr val="bg2">
                  <a:lumMod val="20000"/>
                  <a:lumOff val="80000"/>
                </a:schemeClr>
              </a:buClr>
              <a:buSzPct val="115000"/>
              <a:buFont typeface="+mj-lt"/>
              <a:buAutoNum type="arabicPeriod"/>
            </a:pPr>
            <a:endParaRPr lang="fr" sz="2000" dirty="0">
              <a:solidFill>
                <a:schemeClr val="bg2">
                  <a:lumMod val="20000"/>
                  <a:lumOff val="80000"/>
                </a:schemeClr>
              </a:solidFill>
            </a:endParaRPr>
          </a:p>
          <a:p>
            <a:pPr marL="0" lvl="0" indent="0" algn="l" rtl="0">
              <a:lnSpc>
                <a:spcPct val="100000"/>
              </a:lnSpc>
              <a:buClr>
                <a:schemeClr val="bg2">
                  <a:lumMod val="20000"/>
                  <a:lumOff val="80000"/>
                </a:schemeClr>
              </a:buClr>
              <a:buSzPct val="115000"/>
              <a:buNone/>
            </a:pPr>
            <a:endParaRPr lang="fr" sz="2000" dirty="0">
              <a:solidFill>
                <a:schemeClr val="bg2">
                  <a:lumMod val="20000"/>
                  <a:lumOff val="80000"/>
                </a:schemeClr>
              </a:solidFill>
            </a:endParaRPr>
          </a:p>
          <a:p>
            <a:pPr marL="0" lvl="0" indent="0" algn="l" rtl="0">
              <a:lnSpc>
                <a:spcPct val="100000"/>
              </a:lnSpc>
              <a:buClr>
                <a:schemeClr val="bg2">
                  <a:lumMod val="20000"/>
                  <a:lumOff val="80000"/>
                </a:schemeClr>
              </a:buClr>
              <a:buSzPct val="115000"/>
              <a:buNone/>
            </a:pPr>
            <a:endParaRPr lang="fr" sz="1800" dirty="0">
              <a:solidFill>
                <a:schemeClr val="bg2">
                  <a:lumMod val="20000"/>
                  <a:lumOff val="80000"/>
                </a:schemeClr>
              </a:solidFill>
            </a:endParaRPr>
          </a:p>
        </p:txBody>
      </p:sp>
    </p:spTree>
    <p:extLst>
      <p:ext uri="{BB962C8B-B14F-4D97-AF65-F5344CB8AC3E}">
        <p14:creationId xmlns:p14="http://schemas.microsoft.com/office/powerpoint/2010/main" val="16829557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9"/>
            <a:ext cx="8442796" cy="1098882"/>
          </a:xfrm>
        </p:spPr>
        <p:txBody>
          <a:bodyPr/>
          <a:lstStyle/>
          <a:p>
            <a:pPr algn="l" rtl="0"/>
            <a:r>
              <a:rPr lang="fr" b="0" i="0" u="none" baseline="0" dirty="0"/>
              <a:t>Options en matière de surveillance de la dégradation historique des forêts</a:t>
            </a:r>
          </a:p>
        </p:txBody>
      </p:sp>
      <p:graphicFrame>
        <p:nvGraphicFramePr>
          <p:cNvPr id="4" name="Table 3"/>
          <p:cNvGraphicFramePr>
            <a:graphicFrameLocks noGrp="1"/>
          </p:cNvGraphicFramePr>
          <p:nvPr>
            <p:extLst>
              <p:ext uri="{D42A27DB-BD31-4B8C-83A1-F6EECF244321}">
                <p14:modId xmlns:p14="http://schemas.microsoft.com/office/powerpoint/2010/main" val="3969236513"/>
              </p:ext>
            </p:extLst>
          </p:nvPr>
        </p:nvGraphicFramePr>
        <p:xfrm>
          <a:off x="390525" y="1456660"/>
          <a:ext cx="8315325" cy="4306188"/>
        </p:xfrm>
        <a:graphic>
          <a:graphicData uri="http://schemas.openxmlformats.org/drawingml/2006/table">
            <a:tbl>
              <a:tblPr firstRow="1" firstCol="1" bandRow="1">
                <a:tableStyleId>{793D81CF-94F2-401A-BA57-92F5A7B2D0C5}</a:tableStyleId>
              </a:tblPr>
              <a:tblGrid>
                <a:gridCol w="3281180"/>
                <a:gridCol w="5034145"/>
              </a:tblGrid>
              <a:tr h="585470">
                <a:tc>
                  <a:txBody>
                    <a:bodyPr/>
                    <a:lstStyle/>
                    <a:p>
                      <a:pPr algn="l" rtl="0">
                        <a:lnSpc>
                          <a:spcPct val="100000"/>
                        </a:lnSpc>
                        <a:spcAft>
                          <a:spcPts val="0"/>
                        </a:spcAft>
                      </a:pPr>
                      <a:r>
                        <a:rPr lang="fr" sz="1400" b="1" i="0" u="none" baseline="0" dirty="0" smtClean="0">
                          <a:effectLst/>
                        </a:rPr>
                        <a:t>Activité/facteur </a:t>
                      </a:r>
                      <a:r>
                        <a:rPr lang="fr" sz="1400" b="1" i="0" u="none" baseline="0" dirty="0">
                          <a:effectLst/>
                        </a:rPr>
                        <a:t>de </a:t>
                      </a:r>
                      <a:r>
                        <a:rPr lang="fr" sz="1400" b="1" i="0" u="none" baseline="0" dirty="0" smtClean="0">
                          <a:effectLst/>
                        </a:rPr>
                        <a:t>dégradation</a:t>
                      </a:r>
                      <a:endParaRPr lang="fr" sz="1400" dirty="0">
                        <a:effectLst/>
                        <a:latin typeface="Tahoma" pitchFamily="34" charset="0"/>
                        <a:ea typeface="Times New Roman"/>
                        <a:cs typeface="Tahoma" pitchFamily="34" charset="0"/>
                      </a:endParaRPr>
                    </a:p>
                  </a:txBody>
                  <a:tcPr marL="72000" marR="72000" marT="36004" marB="36004"/>
                </a:tc>
                <a:tc>
                  <a:txBody>
                    <a:bodyPr/>
                    <a:lstStyle/>
                    <a:p>
                      <a:pPr algn="l" rtl="0">
                        <a:lnSpc>
                          <a:spcPct val="100000"/>
                        </a:lnSpc>
                        <a:spcAft>
                          <a:spcPts val="0"/>
                        </a:spcAft>
                      </a:pPr>
                      <a:r>
                        <a:rPr lang="fr" sz="1400" b="1" i="0" u="none" baseline="0" dirty="0">
                          <a:effectLst/>
                        </a:rPr>
                        <a:t>Données sur les activités (au niveau national)</a:t>
                      </a:r>
                      <a:endParaRPr lang="fr" sz="1400" dirty="0">
                        <a:effectLst/>
                        <a:latin typeface="Tahoma" pitchFamily="34" charset="0"/>
                        <a:ea typeface="Times New Roman"/>
                        <a:cs typeface="Tahoma" pitchFamily="34" charset="0"/>
                      </a:endParaRPr>
                    </a:p>
                  </a:txBody>
                  <a:tcPr marL="72000" marR="72000" marT="36004" marB="36004"/>
                </a:tc>
              </a:tr>
              <a:tr h="1604748">
                <a:tc>
                  <a:txBody>
                    <a:bodyPr/>
                    <a:lstStyle/>
                    <a:p>
                      <a:pPr algn="l" rtl="0">
                        <a:lnSpc>
                          <a:spcPct val="100000"/>
                        </a:lnSpc>
                        <a:spcAft>
                          <a:spcPts val="0"/>
                        </a:spcAft>
                      </a:pPr>
                      <a:r>
                        <a:rPr lang="fr" sz="1400" b="1" i="0" u="none" baseline="0">
                          <a:effectLst/>
                        </a:rPr>
                        <a:t>Extraction de produits forestiers aux fins de subsistance et pour les marchés </a:t>
                      </a:r>
                      <a:r>
                        <a:rPr lang="fr" sz="1400" b="1" i="0" u="none" baseline="0" smtClean="0">
                          <a:effectLst/>
                        </a:rPr>
                        <a:t>locaux : </a:t>
                      </a:r>
                      <a:r>
                        <a:rPr lang="fr" sz="1400" b="1" i="0" u="none" baseline="0">
                          <a:effectLst/>
                        </a:rPr>
                        <a:t>bois de feu, charbon, etc.</a:t>
                      </a:r>
                      <a:endParaRPr lang="fr" sz="1400" dirty="0">
                        <a:effectLst/>
                        <a:latin typeface="Tahoma" pitchFamily="34" charset="0"/>
                        <a:ea typeface="Times New Roman"/>
                        <a:cs typeface="Tahoma" pitchFamily="34" charset="0"/>
                      </a:endParaRPr>
                    </a:p>
                  </a:txBody>
                  <a:tcPr marL="72000" marR="72000" marT="36004" marB="36004"/>
                </a:tc>
                <a:tc>
                  <a:txBody>
                    <a:bodyPr/>
                    <a:lstStyle/>
                    <a:p>
                      <a:pPr marL="342900" lvl="0" indent="-342900" algn="l" rtl="0">
                        <a:lnSpc>
                          <a:spcPct val="100000"/>
                        </a:lnSpc>
                        <a:spcAft>
                          <a:spcPts val="0"/>
                        </a:spcAft>
                        <a:buFont typeface="Symbol"/>
                        <a:buChar char=""/>
                      </a:pPr>
                      <a:r>
                        <a:rPr lang="fr" sz="1400" b="0" i="0" u="none" baseline="0">
                          <a:effectLst/>
                        </a:rPr>
                        <a:t>Données historiques </a:t>
                      </a:r>
                      <a:r>
                        <a:rPr lang="fr" sz="1400" b="0" i="0" u="none" baseline="0" smtClean="0">
                          <a:effectLst/>
                        </a:rPr>
                        <a:t>limitées</a:t>
                      </a:r>
                      <a:endParaRPr lang="fr" sz="1400" b="0" i="0" u="none" baseline="0">
                        <a:effectLst/>
                      </a:endParaRPr>
                    </a:p>
                    <a:p>
                      <a:pPr marL="342900" lvl="0" indent="-342900" algn="l" rtl="0">
                        <a:lnSpc>
                          <a:spcPct val="100000"/>
                        </a:lnSpc>
                        <a:spcAft>
                          <a:spcPts val="0"/>
                        </a:spcAft>
                        <a:buFont typeface="Symbol"/>
                        <a:buChar char=""/>
                      </a:pPr>
                      <a:r>
                        <a:rPr lang="fr" sz="1400" b="0" i="0" u="none" baseline="0">
                          <a:effectLst/>
                        </a:rPr>
                        <a:t>Informations provenant d’études à l’échelle locale ou utilisant des indicateurs indirects (densité de population</a:t>
                      </a:r>
                      <a:r>
                        <a:rPr lang="fr" sz="1400" b="0" i="0" u="none" baseline="0">
                          <a:solidFill>
                            <a:schemeClr val="bg2"/>
                          </a:solidFill>
                          <a:effectLst/>
                        </a:rPr>
                        <a:t>, consommation des ménages, etc.)</a:t>
                      </a:r>
                      <a:endParaRPr lang="fr" sz="1400" dirty="0">
                        <a:solidFill>
                          <a:schemeClr val="bg2"/>
                        </a:solidFill>
                        <a:effectLst/>
                      </a:endParaRPr>
                    </a:p>
                    <a:p>
                      <a:pPr marL="342900" lvl="0" indent="-342900" algn="l" rtl="0">
                        <a:lnSpc>
                          <a:spcPct val="100000"/>
                        </a:lnSpc>
                        <a:spcAft>
                          <a:spcPts val="0"/>
                        </a:spcAft>
                        <a:buFont typeface="Symbol"/>
                        <a:buChar char=""/>
                      </a:pPr>
                      <a:r>
                        <a:rPr lang="fr" sz="1400" b="0" i="0" u="none" baseline="0">
                          <a:effectLst/>
                        </a:rPr>
                        <a:t>Seules les modifications cumulatives à long terme peuvent être observées à partir de données satellitaires historiques</a:t>
                      </a:r>
                      <a:endParaRPr lang="fr" sz="1400" dirty="0">
                        <a:effectLst/>
                        <a:latin typeface="Tahoma" pitchFamily="34" charset="0"/>
                        <a:ea typeface="Times New Roman"/>
                        <a:cs typeface="Tahoma" pitchFamily="34" charset="0"/>
                      </a:endParaRPr>
                    </a:p>
                  </a:txBody>
                  <a:tcPr marL="72000" marR="72000" marT="36004" marB="36004"/>
                </a:tc>
              </a:tr>
              <a:tr h="1386043">
                <a:tc>
                  <a:txBody>
                    <a:bodyPr/>
                    <a:lstStyle/>
                    <a:p>
                      <a:pPr algn="l" rtl="0">
                        <a:lnSpc>
                          <a:spcPct val="100000"/>
                        </a:lnSpc>
                        <a:spcAft>
                          <a:spcPts val="0"/>
                        </a:spcAft>
                      </a:pPr>
                      <a:r>
                        <a:rPr lang="fr" sz="1400" b="1" i="0" u="none" baseline="0">
                          <a:effectLst/>
                        </a:rPr>
                        <a:t>Extraction industrielle/commerciale de produits forestiers, telle que l’abattage sélectif</a:t>
                      </a:r>
                      <a:endParaRPr lang="fr" sz="1400" dirty="0">
                        <a:effectLst/>
                        <a:latin typeface="Tahoma" pitchFamily="34" charset="0"/>
                        <a:ea typeface="Times New Roman"/>
                        <a:cs typeface="Tahoma" pitchFamily="34" charset="0"/>
                      </a:endParaRPr>
                    </a:p>
                  </a:txBody>
                  <a:tcPr marL="72000" marR="72000" marT="36004" marB="36004"/>
                </a:tc>
                <a:tc>
                  <a:txBody>
                    <a:bodyPr/>
                    <a:lstStyle/>
                    <a:p>
                      <a:pPr marL="342900" lvl="0" indent="-342900" algn="l" rtl="0">
                        <a:lnSpc>
                          <a:spcPct val="100000"/>
                        </a:lnSpc>
                        <a:spcAft>
                          <a:spcPts val="0"/>
                        </a:spcAft>
                        <a:buFont typeface="Symbol"/>
                        <a:buChar char=""/>
                      </a:pPr>
                      <a:r>
                        <a:rPr lang="fr" sz="1400" b="0" i="0" u="none" baseline="0" dirty="0">
                          <a:effectLst/>
                        </a:rPr>
                        <a:t>Données et statistiques sur les récoltes</a:t>
                      </a:r>
                    </a:p>
                    <a:p>
                      <a:pPr marL="342900" lvl="0" indent="-342900" algn="l" rtl="0">
                        <a:lnSpc>
                          <a:spcPct val="100000"/>
                        </a:lnSpc>
                        <a:spcAft>
                          <a:spcPts val="0"/>
                        </a:spcAft>
                        <a:buFont typeface="Symbol"/>
                        <a:buChar char=""/>
                      </a:pPr>
                      <a:r>
                        <a:rPr lang="fr" sz="1400" b="0" i="0" u="none" baseline="0" dirty="0">
                          <a:effectLst/>
                        </a:rPr>
                        <a:t>Données satellitaires historiques (série chronologique Landsat) analysées</a:t>
                      </a:r>
                      <a:r>
                        <a:rPr lang="fr" sz="1400" b="0" i="0" u="none" baseline="0" dirty="0">
                          <a:solidFill>
                            <a:schemeClr val="bg2"/>
                          </a:solidFill>
                          <a:effectLst/>
                        </a:rPr>
                        <a:t> dans </a:t>
                      </a:r>
                      <a:r>
                        <a:rPr lang="fr" sz="1400" b="0" i="0" u="none" baseline="0" dirty="0">
                          <a:effectLst/>
                        </a:rPr>
                        <a:t>les zones de </a:t>
                      </a:r>
                      <a:r>
                        <a:rPr lang="fr" sz="1400" b="0" i="0" u="none" baseline="0" dirty="0" smtClean="0">
                          <a:effectLst/>
                        </a:rPr>
                        <a:t>concession</a:t>
                      </a:r>
                      <a:endParaRPr lang="fr" sz="1400" b="0" i="0" u="none" baseline="0" dirty="0">
                        <a:effectLst/>
                      </a:endParaRPr>
                    </a:p>
                    <a:p>
                      <a:pPr marL="342900" lvl="0" indent="-342900" algn="l" rtl="0">
                        <a:lnSpc>
                          <a:spcPct val="100000"/>
                        </a:lnSpc>
                        <a:spcAft>
                          <a:spcPts val="0"/>
                        </a:spcAft>
                        <a:buFont typeface="Symbol"/>
                        <a:buChar char=""/>
                      </a:pPr>
                      <a:r>
                        <a:rPr lang="fr" sz="1400" b="0" i="0" u="none" baseline="0" dirty="0">
                          <a:effectLst/>
                        </a:rPr>
                        <a:t>La méthode directe devrait être envisagée pour les années </a:t>
                      </a:r>
                      <a:r>
                        <a:rPr lang="fr" sz="1400" b="0" i="0" u="none" baseline="0" dirty="0" smtClean="0">
                          <a:effectLst/>
                        </a:rPr>
                        <a:t>récentes</a:t>
                      </a:r>
                      <a:endParaRPr lang="fr" sz="1400" dirty="0">
                        <a:effectLst/>
                        <a:latin typeface="Tahoma" pitchFamily="34" charset="0"/>
                        <a:ea typeface="Times New Roman"/>
                        <a:cs typeface="Tahoma" pitchFamily="34" charset="0"/>
                      </a:endParaRPr>
                    </a:p>
                  </a:txBody>
                  <a:tcPr marL="72000" marR="72000" marT="36004" marB="36004"/>
                </a:tc>
              </a:tr>
              <a:tr h="729927">
                <a:tc>
                  <a:txBody>
                    <a:bodyPr/>
                    <a:lstStyle/>
                    <a:p>
                      <a:pPr algn="l" rtl="0">
                        <a:lnSpc>
                          <a:spcPct val="100000"/>
                        </a:lnSpc>
                        <a:spcAft>
                          <a:spcPts val="0"/>
                        </a:spcAft>
                      </a:pPr>
                      <a:r>
                        <a:rPr lang="fr" sz="1400" b="1" i="0" u="none" baseline="0">
                          <a:effectLst/>
                        </a:rPr>
                        <a:t>Autres perturbations telles que les feux sauvages (non contrôlés)</a:t>
                      </a:r>
                      <a:endParaRPr lang="fr" sz="1400" dirty="0">
                        <a:effectLst/>
                        <a:latin typeface="Tahoma" pitchFamily="34" charset="0"/>
                        <a:ea typeface="Times New Roman"/>
                        <a:cs typeface="Tahoma" pitchFamily="34" charset="0"/>
                      </a:endParaRPr>
                    </a:p>
                  </a:txBody>
                  <a:tcPr marL="72000" marR="72000" marT="36004" marB="36004"/>
                </a:tc>
                <a:tc>
                  <a:txBody>
                    <a:bodyPr/>
                    <a:lstStyle/>
                    <a:p>
                      <a:pPr marL="342900" lvl="0" indent="-342900" algn="l" rtl="0">
                        <a:lnSpc>
                          <a:spcPct val="100000"/>
                        </a:lnSpc>
                        <a:spcAft>
                          <a:spcPts val="0"/>
                        </a:spcAft>
                        <a:buFont typeface="Symbol"/>
                        <a:buChar char=""/>
                      </a:pPr>
                      <a:r>
                        <a:rPr lang="fr" sz="1400" b="0" i="0" u="none" baseline="0" dirty="0">
                          <a:effectLst/>
                        </a:rPr>
                        <a:t>Analyse des données satellitaires historiques (depuis 2000) sur les feux avec des données de type Landsat</a:t>
                      </a:r>
                      <a:endParaRPr lang="fr" sz="1400" dirty="0">
                        <a:effectLst/>
                        <a:latin typeface="Tahoma" pitchFamily="34" charset="0"/>
                        <a:ea typeface="Times New Roman"/>
                        <a:cs typeface="Tahoma" pitchFamily="34" charset="0"/>
                      </a:endParaRPr>
                    </a:p>
                  </a:txBody>
                  <a:tcPr marL="72000" marR="72000" marT="36004" marB="36004"/>
                </a:tc>
              </a:tr>
            </a:tbl>
          </a:graphicData>
        </a:graphic>
      </p:graphicFrame>
      <p:sp>
        <p:nvSpPr>
          <p:cNvPr id="6" name="Rectangle 5"/>
          <p:cNvSpPr/>
          <p:nvPr/>
        </p:nvSpPr>
        <p:spPr>
          <a:xfrm>
            <a:off x="5512688" y="5740020"/>
            <a:ext cx="2853645" cy="369332"/>
          </a:xfrm>
          <a:prstGeom prst="rect">
            <a:avLst/>
          </a:prstGeom>
        </p:spPr>
        <p:txBody>
          <a:bodyPr wrap="square">
            <a:spAutoFit/>
          </a:bodyPr>
          <a:lstStyle/>
          <a:p>
            <a:pPr algn="l" rtl="0"/>
            <a:r>
              <a:rPr lang="fr" b="0" i="0" u="none" baseline="0" dirty="0" smtClean="0"/>
              <a:t>Source : </a:t>
            </a:r>
            <a:r>
              <a:rPr lang="fr" b="0" i="0" u="none" baseline="0" dirty="0"/>
              <a:t>Herold et al. 2011.</a:t>
            </a:r>
            <a:endParaRPr lang="fr" dirty="0"/>
          </a:p>
        </p:txBody>
      </p:sp>
    </p:spTree>
    <p:extLst>
      <p:ext uri="{BB962C8B-B14F-4D97-AF65-F5344CB8AC3E}">
        <p14:creationId xmlns:p14="http://schemas.microsoft.com/office/powerpoint/2010/main" val="22190271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1109514"/>
          </a:xfrm>
        </p:spPr>
        <p:txBody>
          <a:bodyPr/>
          <a:lstStyle/>
          <a:p>
            <a:pPr algn="l" rtl="0"/>
            <a:r>
              <a:rPr lang="fr" b="0" i="0" u="none" spc="-80" dirty="0"/>
              <a:t>Sources courantes de données sur les activités concernant la dégradation des forêts</a:t>
            </a:r>
            <a:endParaRPr lang="fr" spc="-80" dirty="0"/>
          </a:p>
        </p:txBody>
      </p:sp>
      <p:sp>
        <p:nvSpPr>
          <p:cNvPr id="4" name="Text Box 3"/>
          <p:cNvSpPr txBox="1">
            <a:spLocks noChangeArrowheads="1"/>
          </p:cNvSpPr>
          <p:nvPr/>
        </p:nvSpPr>
        <p:spPr bwMode="auto">
          <a:xfrm>
            <a:off x="174626" y="1535223"/>
            <a:ext cx="8636000" cy="4514056"/>
          </a:xfrm>
          <a:prstGeom prst="rect">
            <a:avLst/>
          </a:prstGeom>
          <a:noFill/>
          <a:ln w="9525">
            <a:noFill/>
            <a:miter lim="800000"/>
            <a:headEnd/>
            <a:tailEnd/>
          </a:ln>
          <a:effectLst/>
        </p:spPr>
        <p:txBody>
          <a:bodyPr wrap="square">
            <a:spAutoFit/>
          </a:bodyPr>
          <a:lstStyle/>
          <a:p>
            <a:pPr marL="457200" indent="-457200" algn="l" rtl="0">
              <a:spcBef>
                <a:spcPts val="500"/>
              </a:spcBef>
              <a:buFont typeface="+mj-lt"/>
              <a:buAutoNum type="arabicPeriod"/>
              <a:defRPr/>
            </a:pPr>
            <a:r>
              <a:rPr lang="fr" b="1" i="0" u="none" baseline="0" dirty="0">
                <a:latin typeface="+mn-lt"/>
              </a:rPr>
              <a:t>Observations et levés sur le terrain</a:t>
            </a:r>
            <a:r>
              <a:rPr lang="fr" b="0" i="0" u="none" baseline="0" dirty="0">
                <a:latin typeface="+mn-lt"/>
              </a:rPr>
              <a:t> </a:t>
            </a:r>
            <a:r>
              <a:rPr lang="fr" b="0" i="0" u="none" baseline="0" dirty="0">
                <a:solidFill>
                  <a:schemeClr val="accent4"/>
                </a:solidFill>
                <a:latin typeface="+mn-lt"/>
              </a:rPr>
              <a:t>section 3i</a:t>
            </a:r>
            <a:r>
              <a:rPr lang="fr" b="0" i="0" u="none" baseline="0" dirty="0" smtClean="0">
                <a:solidFill>
                  <a:schemeClr val="accent4"/>
                </a:solidFill>
                <a:latin typeface="+mn-lt"/>
              </a:rPr>
              <a:t>) </a:t>
            </a:r>
            <a:r>
              <a:rPr lang="fr" b="0" i="0" u="none" baseline="0" dirty="0" smtClean="0">
                <a:latin typeface="+mn-lt"/>
              </a:rPr>
              <a:t>:</a:t>
            </a:r>
            <a:endParaRPr lang="fr" b="0" i="0" u="none" baseline="0" dirty="0">
              <a:latin typeface="+mn-lt"/>
            </a:endParaRPr>
          </a:p>
          <a:p>
            <a:pPr marL="914400" lvl="1" indent="-457200" algn="l" rtl="0">
              <a:spcBef>
                <a:spcPts val="500"/>
              </a:spcBef>
              <a:buFont typeface="Wingdings" pitchFamily="2" charset="2"/>
              <a:buChar char="Ø"/>
              <a:defRPr/>
            </a:pPr>
            <a:r>
              <a:rPr lang="fr" sz="1600" b="0" i="0" u="none" baseline="0" dirty="0">
                <a:latin typeface="+mn-lt"/>
              </a:rPr>
              <a:t>Méthodes reposant sur des inventaires (nationaux, infranationaux)</a:t>
            </a:r>
          </a:p>
          <a:p>
            <a:pPr marL="914400" lvl="1" indent="-457200" algn="l" rtl="0">
              <a:spcBef>
                <a:spcPts val="500"/>
              </a:spcBef>
              <a:buFont typeface="Wingdings" pitchFamily="2" charset="2"/>
              <a:buChar char="Ø"/>
              <a:defRPr/>
            </a:pPr>
            <a:r>
              <a:rPr lang="fr" sz="1600" b="0" i="0" u="none" baseline="0" dirty="0">
                <a:latin typeface="+mn-lt"/>
              </a:rPr>
              <a:t>Données issues de levés sur le terrain (avec entretiens), de travaux de recherche et de placettes d’échantillonnage permanentes</a:t>
            </a:r>
          </a:p>
          <a:p>
            <a:pPr marL="914400" lvl="1" indent="-457200" algn="l" rtl="0">
              <a:spcBef>
                <a:spcPts val="500"/>
              </a:spcBef>
              <a:buFont typeface="Wingdings" pitchFamily="2" charset="2"/>
              <a:buChar char="Ø"/>
              <a:defRPr/>
            </a:pPr>
            <a:r>
              <a:rPr lang="fr" sz="1600" b="0" i="0" u="none" baseline="0" dirty="0">
                <a:latin typeface="+mn-lt"/>
              </a:rPr>
              <a:t>Données sur la foresterie commerciale (concessions et</a:t>
            </a:r>
            <a:r>
              <a:rPr lang="fr" sz="1600" b="0" i="0" u="none" baseline="0" dirty="0">
                <a:solidFill>
                  <a:schemeClr val="bg2"/>
                </a:solidFill>
                <a:latin typeface="+mn-lt"/>
              </a:rPr>
              <a:t> taux d’extraction du bois)</a:t>
            </a:r>
          </a:p>
          <a:p>
            <a:pPr marL="914400" lvl="1" indent="-457200" algn="l" rtl="0">
              <a:spcBef>
                <a:spcPts val="500"/>
              </a:spcBef>
              <a:buFont typeface="Wingdings" pitchFamily="2" charset="2"/>
              <a:buChar char="Ø"/>
              <a:defRPr/>
            </a:pPr>
            <a:r>
              <a:rPr lang="fr" sz="1600" b="0" i="0" u="none" baseline="0" dirty="0">
                <a:latin typeface="+mn-lt"/>
              </a:rPr>
              <a:t>Indicateurs indirects concernant l’offre et la demande intérieures (charbon, bois de feu, subsistance)</a:t>
            </a:r>
            <a:r>
              <a:rPr lang="fr" sz="1600" dirty="0">
                <a:latin typeface="+mn-lt"/>
              </a:rPr>
              <a:t/>
            </a:r>
            <a:br>
              <a:rPr lang="fr" sz="1600" dirty="0">
                <a:latin typeface="+mn-lt"/>
              </a:rPr>
            </a:br>
            <a:endParaRPr lang="fr" sz="1600" dirty="0" smtClean="0">
              <a:latin typeface="+mn-lt"/>
            </a:endParaRPr>
          </a:p>
          <a:p>
            <a:pPr marL="457200" indent="-457200" algn="l" rtl="0">
              <a:spcBef>
                <a:spcPts val="500"/>
              </a:spcBef>
              <a:buFont typeface="+mj-lt"/>
              <a:buAutoNum type="arabicPeriod"/>
              <a:defRPr/>
            </a:pPr>
            <a:r>
              <a:rPr lang="fr" b="1" i="0" u="none" baseline="0" dirty="0">
                <a:latin typeface="+mn-lt"/>
              </a:rPr>
              <a:t>Télédétection </a:t>
            </a:r>
            <a:r>
              <a:rPr lang="fr" b="0" i="0" u="none" baseline="0" dirty="0">
                <a:solidFill>
                  <a:schemeClr val="accent4"/>
                </a:solidFill>
                <a:latin typeface="+mn-lt"/>
              </a:rPr>
              <a:t>(section 3ii</a:t>
            </a:r>
            <a:r>
              <a:rPr lang="fr" b="0" i="0" u="none" baseline="0" dirty="0" smtClean="0">
                <a:solidFill>
                  <a:schemeClr val="accent4"/>
                </a:solidFill>
                <a:latin typeface="+mn-lt"/>
              </a:rPr>
              <a:t>) </a:t>
            </a:r>
            <a:r>
              <a:rPr lang="fr" b="0" i="0" u="none" baseline="0" dirty="0" smtClean="0">
                <a:latin typeface="+mn-lt"/>
              </a:rPr>
              <a:t>:</a:t>
            </a:r>
            <a:endParaRPr lang="fr" b="0" i="0" u="none" baseline="0" dirty="0">
              <a:latin typeface="+mn-lt"/>
            </a:endParaRPr>
          </a:p>
          <a:p>
            <a:pPr marL="749300" lvl="1" indent="-292100" algn="l" rtl="0">
              <a:spcBef>
                <a:spcPts val="500"/>
              </a:spcBef>
              <a:buFont typeface="Wingdings" pitchFamily="2" charset="2"/>
              <a:buChar char="Ø"/>
              <a:defRPr/>
            </a:pPr>
            <a:r>
              <a:rPr lang="fr" sz="1600" b="0" i="0" u="none" baseline="0" dirty="0">
                <a:latin typeface="+mn-lt"/>
              </a:rPr>
              <a:t>Détection directe des processus de dégradation (altération du couvert forestier)</a:t>
            </a:r>
          </a:p>
          <a:p>
            <a:pPr marL="730250" lvl="1" indent="-273050" algn="l" rtl="0">
              <a:spcBef>
                <a:spcPts val="500"/>
              </a:spcBef>
              <a:buFont typeface="Wingdings" pitchFamily="2" charset="2"/>
              <a:buChar char="Ø"/>
              <a:defRPr/>
            </a:pPr>
            <a:r>
              <a:rPr lang="fr" sz="1600" b="0" i="0" u="none" baseline="0" dirty="0">
                <a:latin typeface="+mn-lt"/>
              </a:rPr>
              <a:t>Méthodes indirectes (observation des infrastructures humaines)</a:t>
            </a:r>
          </a:p>
          <a:p>
            <a:pPr marL="730250" lvl="1" indent="-273050" algn="l" rtl="0">
              <a:spcBef>
                <a:spcPts val="500"/>
              </a:spcBef>
              <a:buFont typeface="Wingdings" pitchFamily="2" charset="2"/>
              <a:buChar char="Ø"/>
              <a:defRPr/>
            </a:pPr>
            <a:r>
              <a:rPr lang="fr" sz="1600" b="0" i="0" u="none" baseline="0" dirty="0">
                <a:latin typeface="+mn-lt"/>
              </a:rPr>
              <a:t>Surveillance des feux (feux actifs et zones brûlées, </a:t>
            </a:r>
            <a:r>
              <a:rPr lang="fr" sz="1600" b="0" i="0" u="none" baseline="0" dirty="0">
                <a:solidFill>
                  <a:schemeClr val="accent4"/>
                </a:solidFill>
                <a:latin typeface="+mn-lt"/>
              </a:rPr>
              <a:t>voir également le Module 2.6</a:t>
            </a:r>
            <a:r>
              <a:rPr lang="fr" sz="1600" b="0" i="0" u="none" baseline="0" dirty="0">
                <a:latin typeface="+mn-lt"/>
              </a:rPr>
              <a:t>)</a:t>
            </a:r>
            <a:endParaRPr lang="fr" sz="1600" dirty="0">
              <a:latin typeface="+mn-lt"/>
            </a:endParaRPr>
          </a:p>
        </p:txBody>
      </p:sp>
    </p:spTree>
    <p:extLst>
      <p:ext uri="{BB962C8B-B14F-4D97-AF65-F5344CB8AC3E}">
        <p14:creationId xmlns:p14="http://schemas.microsoft.com/office/powerpoint/2010/main" val="29939170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pPr algn="l" rtl="0"/>
            <a:r>
              <a:rPr lang="fr" b="0" i="0" u="none" baseline="0"/>
              <a:t>Plan du cours</a:t>
            </a:r>
            <a:endParaRPr lang="fr" dirty="0"/>
          </a:p>
        </p:txBody>
      </p:sp>
      <p:sp>
        <p:nvSpPr>
          <p:cNvPr id="3" name="Tijdelijke aanduiding voor tekst 2"/>
          <p:cNvSpPr>
            <a:spLocks noGrp="1"/>
          </p:cNvSpPr>
          <p:nvPr>
            <p:ph type="body" sz="quarter" idx="10"/>
          </p:nvPr>
        </p:nvSpPr>
        <p:spPr>
          <a:xfrm>
            <a:off x="421200" y="1375984"/>
            <a:ext cx="8521188" cy="3950678"/>
          </a:xfrm>
        </p:spPr>
        <p:txBody>
          <a:bodyPr/>
          <a:lstStyle/>
          <a:p>
            <a:pPr marL="457200" lvl="0" indent="-457200" algn="l" rtl="0">
              <a:lnSpc>
                <a:spcPct val="100000"/>
              </a:lnSpc>
              <a:buClr>
                <a:schemeClr val="bg2">
                  <a:lumMod val="20000"/>
                  <a:lumOff val="80000"/>
                </a:schemeClr>
              </a:buClr>
              <a:buSzPct val="115000"/>
              <a:buFont typeface="+mj-lt"/>
              <a:buAutoNum type="arabicPeriod"/>
            </a:pPr>
            <a:r>
              <a:rPr lang="fr" sz="2000" b="0" i="0" u="none" baseline="0">
                <a:solidFill>
                  <a:schemeClr val="bg2">
                    <a:lumMod val="20000"/>
                    <a:lumOff val="80000"/>
                  </a:schemeClr>
                </a:solidFill>
              </a:rPr>
              <a:t>Définition de la dégradation des forêts et contexte des Recommandations du GIEC en matière de bonnes pratiques</a:t>
            </a:r>
          </a:p>
          <a:p>
            <a:pPr marL="457200" lvl="0" indent="-457200" algn="l" rtl="0">
              <a:lnSpc>
                <a:spcPct val="100000"/>
              </a:lnSpc>
              <a:buClr>
                <a:schemeClr val="bg2">
                  <a:lumMod val="20000"/>
                  <a:lumOff val="80000"/>
                </a:schemeClr>
              </a:buClr>
              <a:buSzPct val="115000"/>
              <a:buFont typeface="+mj-lt"/>
              <a:buAutoNum type="arabicPeriod"/>
            </a:pPr>
            <a:r>
              <a:rPr lang="fr" sz="2000" b="0" i="0" u="none" baseline="0">
                <a:solidFill>
                  <a:schemeClr val="bg2">
                    <a:lumMod val="20000"/>
                    <a:lumOff val="80000"/>
                  </a:schemeClr>
                </a:solidFill>
              </a:rPr>
              <a:t>Types de dégradation des forêts</a:t>
            </a:r>
          </a:p>
          <a:p>
            <a:pPr marL="457200" lvl="0" indent="-457200" algn="l" rtl="0">
              <a:lnSpc>
                <a:spcPct val="100000"/>
              </a:lnSpc>
              <a:buSzPct val="115000"/>
              <a:buFont typeface="+mj-lt"/>
              <a:buAutoNum type="arabicPeriod"/>
            </a:pPr>
            <a:r>
              <a:rPr lang="fr" sz="2000" b="1" i="0" u="none" baseline="0"/>
              <a:t>Méthodes d’évaluation des zones forestières </a:t>
            </a:r>
            <a:r>
              <a:rPr lang="fr" sz="2000" b="1" i="0" u="none" baseline="0" smtClean="0"/>
              <a:t>dégradées</a:t>
            </a:r>
            <a:endParaRPr lang="fr" sz="2000" b="1" i="0" u="none" baseline="0"/>
          </a:p>
          <a:p>
            <a:pPr marL="1244600" lvl="1" indent="-514350" algn="l" rtl="0">
              <a:lnSpc>
                <a:spcPct val="100000"/>
              </a:lnSpc>
              <a:buFont typeface="+mj-lt"/>
              <a:buAutoNum type="romanLcPeriod"/>
            </a:pPr>
            <a:r>
              <a:rPr lang="fr" sz="2000" b="1" i="0" u="none" baseline="0"/>
              <a:t>Surveillance de la dégradation des forêts due à l’abattage sélectif</a:t>
            </a:r>
          </a:p>
          <a:p>
            <a:pPr marL="1244600" lvl="1" indent="-514350" algn="l" rtl="0">
              <a:lnSpc>
                <a:spcPct val="100000"/>
              </a:lnSpc>
              <a:buClr>
                <a:schemeClr val="bg2">
                  <a:lumMod val="20000"/>
                  <a:lumOff val="80000"/>
                </a:schemeClr>
              </a:buClr>
              <a:buFont typeface="+mj-lt"/>
              <a:buAutoNum type="romanLcPeriod"/>
            </a:pPr>
            <a:r>
              <a:rPr lang="fr" sz="2000" b="0" i="0" u="none" baseline="0">
                <a:solidFill>
                  <a:schemeClr val="bg2">
                    <a:lumMod val="20000"/>
                    <a:lumOff val="80000"/>
                  </a:schemeClr>
                </a:solidFill>
              </a:rPr>
              <a:t>Méthodes de télédétection</a:t>
            </a:r>
          </a:p>
          <a:p>
            <a:pPr marL="2141537" lvl="2" indent="-514350" algn="l" rtl="0">
              <a:lnSpc>
                <a:spcPct val="100000"/>
              </a:lnSpc>
              <a:buClr>
                <a:schemeClr val="bg2">
                  <a:lumMod val="20000"/>
                  <a:lumOff val="80000"/>
                </a:schemeClr>
              </a:buClr>
              <a:buFont typeface="+mj-lt"/>
              <a:buAutoNum type="alphaLcParenR"/>
            </a:pPr>
            <a:r>
              <a:rPr lang="fr" sz="2000" b="0" i="0" u="none" baseline="0">
                <a:solidFill>
                  <a:schemeClr val="bg2">
                    <a:lumMod val="20000"/>
                    <a:lumOff val="80000"/>
                  </a:schemeClr>
                </a:solidFill>
              </a:rPr>
              <a:t>méthodes directes</a:t>
            </a:r>
          </a:p>
          <a:p>
            <a:pPr marL="2141537" lvl="2" indent="-514350" algn="l" rtl="0">
              <a:lnSpc>
                <a:spcPct val="100000"/>
              </a:lnSpc>
              <a:buClr>
                <a:schemeClr val="bg2">
                  <a:lumMod val="20000"/>
                  <a:lumOff val="80000"/>
                </a:schemeClr>
              </a:buClr>
              <a:buFont typeface="+mj-lt"/>
              <a:buAutoNum type="alphaLcParenR"/>
            </a:pPr>
            <a:r>
              <a:rPr lang="fr" sz="2000" b="0" i="0" u="none" baseline="0">
                <a:solidFill>
                  <a:schemeClr val="bg2">
                    <a:lumMod val="20000"/>
                    <a:lumOff val="80000"/>
                  </a:schemeClr>
                </a:solidFill>
              </a:rPr>
              <a:t>méthodes indirectes</a:t>
            </a:r>
          </a:p>
          <a:p>
            <a:pPr marL="457200" lvl="0" indent="-457200" algn="l" rtl="0">
              <a:lnSpc>
                <a:spcPct val="100000"/>
              </a:lnSpc>
              <a:buClr>
                <a:schemeClr val="bg2">
                  <a:lumMod val="20000"/>
                  <a:lumOff val="80000"/>
                </a:schemeClr>
              </a:buClr>
              <a:buSzPct val="115000"/>
              <a:buFont typeface="+mj-lt"/>
              <a:buAutoNum type="arabicPeriod"/>
            </a:pPr>
            <a:r>
              <a:rPr lang="fr" sz="2000" b="0" i="0" u="none" baseline="0">
                <a:solidFill>
                  <a:schemeClr val="bg2">
                    <a:lumMod val="20000"/>
                    <a:lumOff val="80000"/>
                  </a:schemeClr>
                </a:solidFill>
              </a:rPr>
              <a:t>Logiciels nécessaires</a:t>
            </a:r>
          </a:p>
          <a:p>
            <a:pPr marL="457200" lvl="0" indent="-457200" algn="l" rtl="0">
              <a:lnSpc>
                <a:spcPct val="100000"/>
              </a:lnSpc>
              <a:buClr>
                <a:schemeClr val="bg2">
                  <a:lumMod val="20000"/>
                  <a:lumOff val="80000"/>
                </a:schemeClr>
              </a:buClr>
              <a:buSzPct val="115000"/>
              <a:buFont typeface="+mj-lt"/>
              <a:buAutoNum type="arabicPeriod"/>
            </a:pPr>
            <a:endParaRPr lang="fr" sz="2000" dirty="0">
              <a:solidFill>
                <a:schemeClr val="bg2">
                  <a:lumMod val="20000"/>
                  <a:lumOff val="80000"/>
                </a:schemeClr>
              </a:solidFill>
            </a:endParaRPr>
          </a:p>
          <a:p>
            <a:pPr marL="0" lvl="0" indent="0" algn="l" rtl="0">
              <a:lnSpc>
                <a:spcPct val="100000"/>
              </a:lnSpc>
              <a:buClr>
                <a:schemeClr val="bg2">
                  <a:lumMod val="20000"/>
                  <a:lumOff val="80000"/>
                </a:schemeClr>
              </a:buClr>
              <a:buSzPct val="115000"/>
              <a:buNone/>
            </a:pPr>
            <a:endParaRPr lang="fr" sz="2000" dirty="0">
              <a:solidFill>
                <a:schemeClr val="bg2">
                  <a:lumMod val="20000"/>
                  <a:lumOff val="80000"/>
                </a:schemeClr>
              </a:solidFill>
            </a:endParaRPr>
          </a:p>
          <a:p>
            <a:pPr marL="0" lvl="0" indent="0" algn="l" rtl="0">
              <a:lnSpc>
                <a:spcPct val="100000"/>
              </a:lnSpc>
              <a:buClr>
                <a:schemeClr val="bg2">
                  <a:lumMod val="20000"/>
                  <a:lumOff val="80000"/>
                </a:schemeClr>
              </a:buClr>
              <a:buSzPct val="115000"/>
              <a:buNone/>
            </a:pPr>
            <a:endParaRPr lang="fr" sz="1800" dirty="0">
              <a:solidFill>
                <a:schemeClr val="bg2">
                  <a:lumMod val="20000"/>
                  <a:lumOff val="80000"/>
                </a:schemeClr>
              </a:solidFill>
            </a:endParaRPr>
          </a:p>
        </p:txBody>
      </p:sp>
    </p:spTree>
    <p:extLst>
      <p:ext uri="{BB962C8B-B14F-4D97-AF65-F5344CB8AC3E}">
        <p14:creationId xmlns:p14="http://schemas.microsoft.com/office/powerpoint/2010/main" val="18851970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91650"/>
          </a:xfrm>
        </p:spPr>
        <p:txBody>
          <a:bodyPr/>
          <a:lstStyle/>
          <a:p>
            <a:pPr algn="l" rtl="0"/>
            <a:r>
              <a:rPr lang="fr" b="0" i="0" u="none" spc="-130" dirty="0"/>
              <a:t>Dégradation des forêts due à l’abattage sélectif</a:t>
            </a:r>
            <a:endParaRPr lang="fr" spc="-130" dirty="0"/>
          </a:p>
        </p:txBody>
      </p:sp>
      <p:sp>
        <p:nvSpPr>
          <p:cNvPr id="3" name="Text Placeholder 2"/>
          <p:cNvSpPr>
            <a:spLocks noGrp="1"/>
          </p:cNvSpPr>
          <p:nvPr>
            <p:ph type="body" sz="quarter" idx="10"/>
          </p:nvPr>
        </p:nvSpPr>
        <p:spPr>
          <a:xfrm>
            <a:off x="343157" y="1222087"/>
            <a:ext cx="8521188" cy="4404807"/>
          </a:xfrm>
        </p:spPr>
        <p:txBody>
          <a:bodyPr/>
          <a:lstStyle/>
          <a:p>
            <a:pPr marL="0" indent="0" algn="l" rtl="0">
              <a:buNone/>
            </a:pPr>
            <a:r>
              <a:rPr lang="fr" b="0" i="0" u="none" baseline="0" dirty="0"/>
              <a:t>Réduction du </a:t>
            </a:r>
            <a:r>
              <a:rPr lang="fr" b="0" i="0" u="none" baseline="0" dirty="0" smtClean="0"/>
              <a:t>couvert :</a:t>
            </a:r>
            <a:endParaRPr lang="fr" b="0" i="0" u="none" baseline="0" dirty="0"/>
          </a:p>
          <a:p>
            <a:pPr lvl="1" algn="l" rtl="0"/>
            <a:r>
              <a:rPr lang="fr" b="0" i="0" u="none" baseline="0" dirty="0"/>
              <a:t>Trouées dues à l’abattage des arbres et aux dommages collatéraux</a:t>
            </a:r>
            <a:endParaRPr lang="fr" strike="sngStrike" dirty="0" smtClean="0"/>
          </a:p>
          <a:p>
            <a:pPr lvl="1" algn="l" rtl="0"/>
            <a:r>
              <a:rPr lang="fr" b="0" i="0" u="none" baseline="0" dirty="0"/>
              <a:t>Défrichement pour les routes, jetées et glissoirs</a:t>
            </a:r>
          </a:p>
          <a:p>
            <a:pPr marL="0" indent="-33337" algn="l" rtl="0">
              <a:buNone/>
            </a:pPr>
            <a:endParaRPr lang="fr" dirty="0" smtClean="0"/>
          </a:p>
          <a:p>
            <a:pPr marL="0" indent="-33337" algn="l" rtl="0">
              <a:buNone/>
            </a:pPr>
            <a:r>
              <a:rPr lang="fr" b="1" i="0" u="none" baseline="0" dirty="0"/>
              <a:t>Les dommages sont rarement contigus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801" y="3821687"/>
            <a:ext cx="8343900" cy="1898471"/>
          </a:xfrm>
          <a:prstGeom prst="rect">
            <a:avLst/>
          </a:prstGeom>
          <a:ln>
            <a:noFill/>
          </a:ln>
          <a:effectLst>
            <a:softEdge rad="112500"/>
          </a:effectLst>
        </p:spPr>
      </p:pic>
    </p:spTree>
    <p:extLst>
      <p:ext uri="{BB962C8B-B14F-4D97-AF65-F5344CB8AC3E}">
        <p14:creationId xmlns:p14="http://schemas.microsoft.com/office/powerpoint/2010/main" val="27481682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1353086"/>
          </a:xfrm>
        </p:spPr>
        <p:txBody>
          <a:bodyPr/>
          <a:lstStyle/>
          <a:p>
            <a:pPr algn="l" rtl="0"/>
            <a:r>
              <a:rPr lang="fr" b="0" i="0" u="none" baseline="0"/>
              <a:t>Comment estimer les émissions dues aux pratiques d’exploitation forestière</a:t>
            </a:r>
            <a:endParaRPr lang="fr" dirty="0"/>
          </a:p>
        </p:txBody>
      </p:sp>
      <p:sp>
        <p:nvSpPr>
          <p:cNvPr id="4" name="Content Placeholder 2"/>
          <p:cNvSpPr txBox="1">
            <a:spLocks/>
          </p:cNvSpPr>
          <p:nvPr/>
        </p:nvSpPr>
        <p:spPr>
          <a:xfrm>
            <a:off x="421200" y="1880778"/>
            <a:ext cx="8521188" cy="3567000"/>
          </a:xfrm>
          <a:prstGeom prst="rect">
            <a:avLst/>
          </a:prstGeom>
        </p:spPr>
        <p:txBody>
          <a:bodyPr/>
          <a:lstStyle>
            <a:lvl1pPr marL="252413" indent="-252413" algn="l" rtl="0" fontAlgn="base">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fontAlgn="base">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fontAlgn="base">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fontAlgn="base">
              <a:lnSpc>
                <a:spcPts val="2500"/>
              </a:lnSpc>
              <a:spcBef>
                <a:spcPct val="20000"/>
              </a:spcBef>
              <a:spcAft>
                <a:spcPct val="0"/>
              </a:spcAft>
              <a:buSzPct val="115000"/>
              <a:buFont typeface="Verdana" pitchFamily="34" charset="0"/>
              <a:buChar char="●"/>
              <a:defRPr sz="2200" kern="1200" baseline="0">
                <a:solidFill>
                  <a:schemeClr val="bg2"/>
                </a:solidFill>
                <a:latin typeface="Verdana" pitchFamily="34" charset="0"/>
                <a:ea typeface="+mn-ea"/>
                <a:cs typeface="+mn-cs"/>
              </a:defRPr>
            </a:lvl4pPr>
            <a:lvl5pPr marL="3405188" indent="-352425" algn="l" rtl="0" fontAlgn="base">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rtl="0"/>
            <a:r>
              <a:rPr lang="fr" b="0" i="0" u="none" baseline="0"/>
              <a:t>Deux méthodes de base inspirées du cadre du </a:t>
            </a:r>
            <a:r>
              <a:rPr lang="fr" b="0" i="0" u="none" baseline="0" smtClean="0"/>
              <a:t>GIEC :</a:t>
            </a:r>
            <a:endParaRPr lang="fr" b="0" i="0" u="none" baseline="0"/>
          </a:p>
          <a:p>
            <a:pPr lvl="1" algn="l" rtl="0"/>
            <a:r>
              <a:rPr lang="fr" b="0" i="0" u="none" baseline="0"/>
              <a:t>Combinaison des taux d’extraction du bois, plans de gestion et images à haute résolution pour les données sur les activités et les gains-pertes pour les facteurs d’émission (</a:t>
            </a:r>
            <a:r>
              <a:rPr lang="fr" b="0" i="0" u="none" baseline="0">
                <a:solidFill>
                  <a:schemeClr val="accent4"/>
                </a:solidFill>
              </a:rPr>
              <a:t>Voir également le Module 2.3</a:t>
            </a:r>
            <a:r>
              <a:rPr lang="fr" b="0" i="0" u="none" baseline="0"/>
              <a:t>)</a:t>
            </a:r>
          </a:p>
          <a:p>
            <a:pPr lvl="1" algn="l" rtl="0"/>
            <a:r>
              <a:rPr lang="fr" b="0" i="0" u="none" baseline="0"/>
              <a:t>Télédétection utilisant des images à moyenne résolution pour les données sur les activités et la méthode de la variation des stocks pour les facteurs d’émission </a:t>
            </a:r>
            <a:r>
              <a:rPr lang="fr" b="0" i="0" u="none" baseline="0">
                <a:solidFill>
                  <a:schemeClr val="accent4"/>
                </a:solidFill>
              </a:rPr>
              <a:t>(voir la </a:t>
            </a:r>
            <a:r>
              <a:rPr lang="fr" b="0" i="0" u="none" baseline="0" smtClean="0">
                <a:solidFill>
                  <a:schemeClr val="accent4"/>
                </a:solidFill>
              </a:rPr>
              <a:t>section 3.ii</a:t>
            </a:r>
            <a:r>
              <a:rPr lang="fr" b="0" i="0" u="none" baseline="0">
                <a:solidFill>
                  <a:schemeClr val="accent4"/>
                </a:solidFill>
              </a:rPr>
              <a:t>)</a:t>
            </a:r>
          </a:p>
        </p:txBody>
      </p:sp>
    </p:spTree>
    <p:extLst>
      <p:ext uri="{BB962C8B-B14F-4D97-AF65-F5344CB8AC3E}">
        <p14:creationId xmlns:p14="http://schemas.microsoft.com/office/powerpoint/2010/main" val="34090113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91650"/>
          </a:xfrm>
        </p:spPr>
        <p:txBody>
          <a:bodyPr/>
          <a:lstStyle/>
          <a:p>
            <a:pPr algn="l" rtl="0"/>
            <a:r>
              <a:rPr lang="fr" sz="2800" b="0" i="0" u="none" baseline="0" dirty="0"/>
              <a:t>Exemple d’abattage sélectif</a:t>
            </a:r>
            <a:endParaRPr lang="fr" dirty="0"/>
          </a:p>
        </p:txBody>
      </p:sp>
      <p:sp>
        <p:nvSpPr>
          <p:cNvPr id="4" name="Rectangle 2"/>
          <p:cNvSpPr>
            <a:spLocks noChangeArrowheads="1"/>
          </p:cNvSpPr>
          <p:nvPr/>
        </p:nvSpPr>
        <p:spPr bwMode="auto">
          <a:xfrm>
            <a:off x="461058" y="1150681"/>
            <a:ext cx="8229600" cy="4655121"/>
          </a:xfrm>
          <a:prstGeom prst="rect">
            <a:avLst/>
          </a:prstGeom>
          <a:noFill/>
          <a:ln w="9525">
            <a:noFill/>
            <a:miter lim="800000"/>
            <a:headEnd/>
            <a:tailEnd/>
          </a:ln>
        </p:spPr>
        <p:txBody>
          <a:bodyPr wrap="square">
            <a:spAutoFit/>
          </a:bodyPr>
          <a:lstStyle/>
          <a:p>
            <a:pPr marL="342900" indent="-342900" algn="l" rtl="0">
              <a:buSzPct val="140000"/>
              <a:buFont typeface="Wingdings" panose="05000000000000000000" pitchFamily="2" charset="2"/>
              <a:buChar char="§"/>
            </a:pPr>
            <a:r>
              <a:rPr lang="fr" sz="1700" b="0" i="0" u="none" baseline="0" dirty="0">
                <a:latin typeface="+mj-lt"/>
              </a:rPr>
              <a:t>Les émissions dues à l’abattage sélectif sont estimées comme </a:t>
            </a:r>
            <a:r>
              <a:rPr lang="fr" sz="1700" b="0" i="0" u="none" baseline="0" dirty="0" smtClean="0">
                <a:latin typeface="+mj-lt"/>
              </a:rPr>
              <a:t>suit :</a:t>
            </a:r>
            <a:endParaRPr lang="fr" sz="1700" b="0" i="0" u="none" baseline="0" dirty="0">
              <a:latin typeface="+mj-lt"/>
            </a:endParaRPr>
          </a:p>
          <a:p>
            <a:pPr algn="l" rtl="0"/>
            <a:r>
              <a:rPr lang="fr" sz="1700" b="0" i="0" u="none" baseline="0" dirty="0">
                <a:latin typeface="+mj-lt"/>
              </a:rPr>
              <a:t>	</a:t>
            </a:r>
            <a:r>
              <a:rPr lang="fr" sz="1700" b="1" i="0" u="none" baseline="0" dirty="0">
                <a:latin typeface="+mj-lt"/>
              </a:rPr>
              <a:t>EF (t C/m3) </a:t>
            </a:r>
            <a:r>
              <a:rPr lang="fr" sz="1700" b="1" i="0" u="none" baseline="0" dirty="0" smtClean="0">
                <a:latin typeface="+mj-lt"/>
              </a:rPr>
              <a:t>= ELE + LDF + LIF</a:t>
            </a:r>
            <a:endParaRPr lang="fr" sz="1700" b="1" i="0" u="none" baseline="0" dirty="0">
              <a:latin typeface="+mj-lt"/>
            </a:endParaRPr>
          </a:p>
          <a:p>
            <a:endParaRPr lang="fr" sz="1700" b="1" dirty="0" smtClean="0">
              <a:latin typeface="+mj-lt"/>
            </a:endParaRPr>
          </a:p>
          <a:p>
            <a:pPr algn="l" rtl="0"/>
            <a:r>
              <a:rPr lang="fr" sz="1700" b="0" i="1" u="none" baseline="0" dirty="0" smtClean="0">
                <a:latin typeface="+mj-lt"/>
              </a:rPr>
              <a:t>Où :</a:t>
            </a:r>
            <a:endParaRPr lang="fr" sz="1700" b="0" i="1" u="none" baseline="0" dirty="0">
              <a:latin typeface="+mj-lt"/>
            </a:endParaRPr>
          </a:p>
          <a:p>
            <a:pPr marL="800100" lvl="1" indent="-342900" algn="l" rtl="0">
              <a:spcAft>
                <a:spcPts val="300"/>
              </a:spcAft>
              <a:buSzPct val="115000"/>
              <a:buFont typeface="Arial" panose="020B0604020202020204" pitchFamily="34" charset="0"/>
              <a:buChar char="•"/>
            </a:pPr>
            <a:r>
              <a:rPr lang="fr" sz="1700" b="0" i="0" u="none" baseline="0" dirty="0">
                <a:latin typeface="+mj-lt"/>
              </a:rPr>
              <a:t>ELE </a:t>
            </a:r>
            <a:r>
              <a:rPr lang="fr" sz="1700" b="0" i="0" u="none" baseline="0" dirty="0" smtClean="0">
                <a:latin typeface="+mj-lt"/>
              </a:rPr>
              <a:t>= émissions </a:t>
            </a:r>
            <a:r>
              <a:rPr lang="fr" sz="1700" b="0" i="0" u="none" baseline="0" dirty="0">
                <a:latin typeface="+mj-lt"/>
              </a:rPr>
              <a:t>dues au bois extrait (t C/m</a:t>
            </a:r>
            <a:r>
              <a:rPr lang="fr" sz="1700" b="0" i="0" u="none" baseline="30000" dirty="0">
                <a:latin typeface="+mj-lt"/>
              </a:rPr>
              <a:t>3</a:t>
            </a:r>
            <a:r>
              <a:rPr lang="fr" sz="1700" b="0" i="0" u="none" baseline="0" dirty="0">
                <a:latin typeface="+mj-lt"/>
              </a:rPr>
              <a:t> extrait)</a:t>
            </a:r>
          </a:p>
          <a:p>
            <a:pPr marL="800100" lvl="1" indent="-342900" algn="l" rtl="0">
              <a:spcAft>
                <a:spcPts val="300"/>
              </a:spcAft>
              <a:buSzPct val="115000"/>
              <a:buFont typeface="Arial" panose="020B0604020202020204" pitchFamily="34" charset="0"/>
              <a:buChar char="•"/>
            </a:pPr>
            <a:r>
              <a:rPr lang="fr" sz="1700" b="0" i="0" u="none" baseline="0" dirty="0">
                <a:latin typeface="+mj-lt"/>
              </a:rPr>
              <a:t>LDF </a:t>
            </a:r>
            <a:r>
              <a:rPr lang="fr" sz="1700" b="0" i="0" u="none" baseline="0" dirty="0" smtClean="0">
                <a:latin typeface="+mj-lt"/>
              </a:rPr>
              <a:t>= facteur </a:t>
            </a:r>
            <a:r>
              <a:rPr lang="fr" sz="1700" b="0" i="0" u="none" baseline="0" dirty="0">
                <a:latin typeface="+mj-lt"/>
              </a:rPr>
              <a:t>de dommage de l’abattage, ou carbone de la biomasse morte abandonnée dans les trouées suite à l’abattage des arbres et aux dommages accidentels (t C/m</a:t>
            </a:r>
            <a:r>
              <a:rPr lang="fr" sz="1700" b="0" i="0" u="none" baseline="30000" dirty="0">
                <a:latin typeface="+mj-lt"/>
              </a:rPr>
              <a:t>3</a:t>
            </a:r>
            <a:r>
              <a:rPr lang="fr" sz="1700" b="0" i="0" u="none" baseline="0" dirty="0">
                <a:latin typeface="+mj-lt"/>
              </a:rPr>
              <a:t> extrait)</a:t>
            </a:r>
          </a:p>
          <a:p>
            <a:pPr marL="800100" lvl="1" indent="-342900" algn="l" rtl="0">
              <a:spcAft>
                <a:spcPts val="300"/>
              </a:spcAft>
              <a:buSzPct val="115000"/>
              <a:buFont typeface="Arial" panose="020B0604020202020204" pitchFamily="34" charset="0"/>
              <a:buChar char="•"/>
            </a:pPr>
            <a:r>
              <a:rPr lang="fr" sz="1700" b="0" i="0" u="none" baseline="0" dirty="0">
                <a:latin typeface="+mj-lt"/>
              </a:rPr>
              <a:t>LIF </a:t>
            </a:r>
            <a:r>
              <a:rPr lang="fr" sz="1700" b="0" i="0" u="none" baseline="0" dirty="0" smtClean="0">
                <a:latin typeface="+mj-lt"/>
              </a:rPr>
              <a:t>= facteur </a:t>
            </a:r>
            <a:r>
              <a:rPr lang="fr" sz="1700" b="0" i="0" u="none" baseline="0" dirty="0">
                <a:latin typeface="+mj-lt"/>
              </a:rPr>
              <a:t>des infrastructures d’exploitation forestière, ou carbone de la biomasse morte liée à la construction d’infrastructures (t C/m</a:t>
            </a:r>
            <a:r>
              <a:rPr lang="fr" sz="1700" b="0" i="0" u="none" baseline="30000" dirty="0">
                <a:latin typeface="+mj-lt"/>
              </a:rPr>
              <a:t>3</a:t>
            </a:r>
            <a:r>
              <a:rPr lang="fr" sz="1700" b="0" i="0" u="none" baseline="0" dirty="0" smtClean="0">
                <a:latin typeface="+mj-lt"/>
              </a:rPr>
              <a:t>)</a:t>
            </a:r>
            <a:endParaRPr lang="fr" sz="1700" b="0" i="0" u="none" baseline="0" dirty="0">
              <a:latin typeface="+mj-lt"/>
            </a:endParaRPr>
          </a:p>
          <a:p>
            <a:pPr marL="342900" indent="-342900" algn="l" rtl="0">
              <a:buSzPct val="140000"/>
              <a:buFont typeface="Wingdings" panose="05000000000000000000" pitchFamily="2" charset="2"/>
              <a:buChar char="§"/>
            </a:pPr>
            <a:r>
              <a:rPr lang="fr" sz="1700" b="0" i="0" u="none" baseline="0" dirty="0">
                <a:latin typeface="+mj-lt"/>
              </a:rPr>
              <a:t>Les données de terrain sont collectées pour quantifier les ELE et le LDF à partir de plusieurs trouées dues à l’abattage</a:t>
            </a:r>
            <a:r>
              <a:rPr lang="fr" sz="1700" b="0" i="0" u="none" baseline="0" dirty="0" smtClean="0">
                <a:latin typeface="+mj-lt"/>
              </a:rPr>
              <a:t>.</a:t>
            </a:r>
            <a:endParaRPr lang="fr" sz="1700" b="0" i="0" u="none" baseline="0" dirty="0">
              <a:latin typeface="+mj-lt"/>
            </a:endParaRPr>
          </a:p>
          <a:p>
            <a:pPr marL="342900" indent="-342900" algn="l" rtl="0">
              <a:buSzPct val="140000"/>
              <a:buFont typeface="Wingdings" panose="05000000000000000000" pitchFamily="2" charset="2"/>
              <a:buChar char="§"/>
            </a:pPr>
            <a:r>
              <a:rPr lang="fr" sz="1700" b="0" i="0" u="none" baseline="0" dirty="0">
                <a:latin typeface="+mj-lt"/>
              </a:rPr>
              <a:t>Les données sur les activités concernant cette méthode correspondent au volume total extrait de la forêt par an, mais leur obtention peut nécessiter une combinaison de données de terrain et d’images de télédétection de très haute résolution.</a:t>
            </a:r>
          </a:p>
        </p:txBody>
      </p:sp>
    </p:spTree>
    <p:extLst>
      <p:ext uri="{BB962C8B-B14F-4D97-AF65-F5344CB8AC3E}">
        <p14:creationId xmlns:p14="http://schemas.microsoft.com/office/powerpoint/2010/main" val="21937999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91642" y="230188"/>
            <a:ext cx="8442796" cy="791650"/>
          </a:xfrm>
        </p:spPr>
        <p:txBody>
          <a:bodyPr/>
          <a:lstStyle/>
          <a:p>
            <a:pPr algn="l" rtl="0"/>
            <a:r>
              <a:rPr lang="fr" b="0" i="0" u="none" baseline="0"/>
              <a:t>Documents de référence</a:t>
            </a:r>
            <a:endParaRPr lang="fr" dirty="0"/>
          </a:p>
        </p:txBody>
      </p:sp>
      <p:sp>
        <p:nvSpPr>
          <p:cNvPr id="6" name="Tijdelijke aanduiding voor tekst 5"/>
          <p:cNvSpPr>
            <a:spLocks noGrp="1"/>
          </p:cNvSpPr>
          <p:nvPr>
            <p:ph type="body" sz="quarter" idx="10"/>
          </p:nvPr>
        </p:nvSpPr>
        <p:spPr>
          <a:xfrm>
            <a:off x="386476" y="1107107"/>
            <a:ext cx="8521188" cy="4911728"/>
          </a:xfrm>
        </p:spPr>
        <p:txBody>
          <a:bodyPr/>
          <a:lstStyle/>
          <a:p>
            <a:pPr lvl="0" algn="l" rtl="0">
              <a:lnSpc>
                <a:spcPct val="100000"/>
              </a:lnSpc>
            </a:pPr>
            <a:r>
              <a:rPr lang="fr" sz="1600" b="0" i="0" u="none" baseline="0" dirty="0"/>
              <a:t>GOFC-GOLD. 2014. </a:t>
            </a:r>
            <a:r>
              <a:rPr lang="fr" sz="1600" b="0" i="1" u="none" baseline="0" dirty="0"/>
              <a:t>Sourcebook</a:t>
            </a:r>
            <a:r>
              <a:rPr lang="fr" sz="1600" b="0" i="0" u="none" baseline="0" dirty="0"/>
              <a:t>. </a:t>
            </a:r>
            <a:r>
              <a:rPr lang="fr" sz="1600" b="0" i="0" u="none" baseline="0" dirty="0" smtClean="0"/>
              <a:t>Section 2.2.</a:t>
            </a:r>
            <a:endParaRPr lang="fr" sz="1600" b="0" i="0" u="none" baseline="0" dirty="0"/>
          </a:p>
          <a:p>
            <a:pPr algn="l" rtl="0">
              <a:lnSpc>
                <a:spcPct val="100000"/>
              </a:lnSpc>
              <a:tabLst>
                <a:tab pos="531813" algn="l"/>
              </a:tabLst>
            </a:pPr>
            <a:r>
              <a:rPr lang="fr" sz="1600" b="0" i="0" u="none" baseline="0" dirty="0"/>
              <a:t>GFOI. 2014. </a:t>
            </a:r>
            <a:r>
              <a:rPr lang="fr" sz="1600" b="0" i="1" u="none" baseline="0" dirty="0">
                <a:solidFill>
                  <a:srgbClr val="005172"/>
                </a:solidFill>
              </a:rPr>
              <a:t>Intégration des données de télédétection et d’observation au sol pour l’estimation des sources et des puits de gaz à effet de serre dans les </a:t>
            </a:r>
            <a:r>
              <a:rPr lang="fr" sz="1600" b="0" i="1" u="none" baseline="0" dirty="0" smtClean="0">
                <a:solidFill>
                  <a:srgbClr val="005172"/>
                </a:solidFill>
              </a:rPr>
              <a:t>forêts :</a:t>
            </a:r>
            <a:r>
              <a:rPr lang="fr" sz="1600" b="0" i="0" u="none" baseline="0" dirty="0" smtClean="0">
                <a:solidFill>
                  <a:srgbClr val="005172"/>
                </a:solidFill>
              </a:rPr>
              <a:t> </a:t>
            </a:r>
            <a:r>
              <a:rPr lang="fr" sz="1600" b="0" i="1" u="none" baseline="0" dirty="0">
                <a:solidFill>
                  <a:srgbClr val="005172"/>
                </a:solidFill>
              </a:rPr>
              <a:t>Méthodes et pratiques recommandées par l’Initiative mondiale pour l’observation des forêts (MPR).</a:t>
            </a:r>
            <a:r>
              <a:rPr lang="fr" sz="1600" b="0" i="0" u="none" baseline="0" dirty="0">
                <a:solidFill>
                  <a:srgbClr val="005172"/>
                </a:solidFill>
              </a:rPr>
              <a:t> </a:t>
            </a:r>
            <a:r>
              <a:rPr lang="fr" sz="1600" b="0" i="0" u="none" baseline="0" dirty="0" smtClean="0"/>
              <a:t>Sections 2.2.2 </a:t>
            </a:r>
            <a:r>
              <a:rPr lang="fr" sz="1600" b="0" i="0" u="none" baseline="0" dirty="0"/>
              <a:t>et 3.</a:t>
            </a:r>
            <a:endParaRPr lang="fr" sz="1600" dirty="0" smtClean="0"/>
          </a:p>
          <a:p>
            <a:pPr algn="l" rtl="0">
              <a:lnSpc>
                <a:spcPct val="100000"/>
              </a:lnSpc>
              <a:tabLst>
                <a:tab pos="531813" algn="l"/>
              </a:tabLst>
            </a:pPr>
            <a:r>
              <a:rPr lang="fr" sz="1600" b="0" i="0" u="none" baseline="0" dirty="0"/>
              <a:t>Souza. 2012. “Monitoring of Forest Degradation.” In </a:t>
            </a:r>
            <a:r>
              <a:rPr lang="fr" sz="1600" b="0" i="1" u="none" baseline="0" dirty="0">
                <a:solidFill>
                  <a:schemeClr val="tx1"/>
                </a:solidFill>
              </a:rPr>
              <a:t>Global Forest Monitoring from Earth Observation</a:t>
            </a:r>
            <a:r>
              <a:rPr lang="fr" sz="1600" b="0" i="0" u="none" baseline="0" dirty="0" smtClean="0"/>
              <a:t>.</a:t>
            </a:r>
            <a:endParaRPr lang="fr" sz="1600" b="0" i="0" u="none" baseline="0" dirty="0"/>
          </a:p>
          <a:p>
            <a:pPr algn="l" rtl="0">
              <a:lnSpc>
                <a:spcPct val="100000"/>
              </a:lnSpc>
              <a:tabLst>
                <a:tab pos="531813" algn="l"/>
              </a:tabLst>
            </a:pPr>
            <a:r>
              <a:rPr lang="fr" sz="1600" b="0" i="0" u="none" baseline="0" dirty="0"/>
              <a:t>Morton</a:t>
            </a:r>
            <a:r>
              <a:rPr lang="fr" sz="1600" b="0" i="0" u="none" baseline="0" dirty="0" smtClean="0"/>
              <a:t>, D</a:t>
            </a:r>
            <a:r>
              <a:rPr lang="fr" sz="1600" b="0" i="0" u="none" baseline="0" dirty="0"/>
              <a:t>., et al. 2011. “Historic Emissions from Deforestation and Forest Degradation in Mato Grosso, </a:t>
            </a:r>
            <a:r>
              <a:rPr lang="fr" sz="1600" b="0" i="0" u="none" baseline="0" dirty="0" smtClean="0"/>
              <a:t>Brazil : </a:t>
            </a:r>
            <a:r>
              <a:rPr lang="fr" sz="1600" b="0" i="0" u="none" baseline="0" dirty="0"/>
              <a:t>1) source data uncertainties</a:t>
            </a:r>
            <a:r>
              <a:rPr lang="fr" sz="1600" b="0" i="0" u="none" baseline="0" dirty="0" smtClean="0"/>
              <a:t>”</a:t>
            </a:r>
            <a:endParaRPr lang="fr" sz="1600" dirty="0" smtClean="0"/>
          </a:p>
          <a:p>
            <a:pPr algn="l" rtl="0">
              <a:lnSpc>
                <a:spcPct val="100000"/>
              </a:lnSpc>
              <a:tabLst>
                <a:tab pos="531813" algn="l"/>
              </a:tabLst>
            </a:pPr>
            <a:r>
              <a:rPr lang="fr" sz="1600" b="0" i="0" u="none" baseline="0" dirty="0">
                <a:solidFill>
                  <a:schemeClr val="tx1"/>
                </a:solidFill>
              </a:rPr>
              <a:t>Simula. 2009. “Towards Defining Forest </a:t>
            </a:r>
            <a:r>
              <a:rPr lang="fr" sz="1600" b="0" i="0" u="none" baseline="0" dirty="0" smtClean="0">
                <a:solidFill>
                  <a:schemeClr val="tx1"/>
                </a:solidFill>
              </a:rPr>
              <a:t>Degradation : </a:t>
            </a:r>
            <a:r>
              <a:rPr lang="fr" sz="1600" b="0" i="0" u="none" baseline="0" dirty="0">
                <a:solidFill>
                  <a:schemeClr val="tx1"/>
                </a:solidFill>
              </a:rPr>
              <a:t>Comparative Analysis Of Existing Definitions.” Working Paper 154, FAO</a:t>
            </a:r>
            <a:r>
              <a:rPr lang="fr" sz="1600" b="0" i="0" u="none" baseline="0" dirty="0" smtClean="0">
                <a:solidFill>
                  <a:schemeClr val="tx1"/>
                </a:solidFill>
              </a:rPr>
              <a:t>.</a:t>
            </a:r>
            <a:endParaRPr lang="fr" sz="1600" dirty="0" smtClean="0"/>
          </a:p>
          <a:p>
            <a:pPr algn="l" rtl="0">
              <a:lnSpc>
                <a:spcPct val="100000"/>
              </a:lnSpc>
            </a:pPr>
            <a:r>
              <a:rPr lang="fr" sz="1600" b="0" i="0" u="none" baseline="0" dirty="0">
                <a:solidFill>
                  <a:schemeClr val="tx1"/>
                </a:solidFill>
              </a:rPr>
              <a:t>Herold et al. 2011. “Options for Monitoring and Estimating Historical Carbon Emissions from Forest Degradation in the Context of </a:t>
            </a:r>
            <a:r>
              <a:rPr lang="fr" sz="1600" b="0" i="0" u="none" baseline="0" dirty="0" smtClean="0">
                <a:solidFill>
                  <a:schemeClr val="tx1"/>
                </a:solidFill>
              </a:rPr>
              <a:t>REDD+.” </a:t>
            </a:r>
            <a:r>
              <a:rPr lang="fr" sz="1600" b="0" i="1" u="none" baseline="0" dirty="0"/>
              <a:t>Carbon Balance and Management</a:t>
            </a:r>
            <a:r>
              <a:rPr lang="fr" sz="1600" b="0" i="1" u="none" baseline="0" dirty="0" smtClean="0"/>
              <a:t>.</a:t>
            </a:r>
            <a:endParaRPr lang="fr" sz="1600" dirty="0" smtClean="0"/>
          </a:p>
          <a:p>
            <a:pPr algn="l" rtl="0">
              <a:lnSpc>
                <a:spcPct val="100000"/>
              </a:lnSpc>
            </a:pPr>
            <a:r>
              <a:rPr lang="fr" sz="1600" b="0" i="0" u="none" baseline="0" dirty="0"/>
              <a:t>Pearson, Brown, and Casarim. 2014. </a:t>
            </a:r>
            <a:r>
              <a:rPr lang="fr" sz="1600" b="0" i="0" u="none" baseline="0" dirty="0" smtClean="0"/>
              <a:t>“</a:t>
            </a:r>
            <a:r>
              <a:rPr lang="fr" sz="1600" b="0" i="0" u="none" baseline="0" dirty="0"/>
              <a:t>Carbon Emissions from Tropical Forest Degradation Caused by Logging.” </a:t>
            </a:r>
            <a:r>
              <a:rPr lang="fr" sz="1600" b="0" i="1" u="none" baseline="0" dirty="0" smtClean="0"/>
              <a:t>Environmental </a:t>
            </a:r>
            <a:r>
              <a:rPr lang="fr" sz="1600" b="0" i="1" u="none" baseline="0" dirty="0"/>
              <a:t>Research Letters.</a:t>
            </a:r>
            <a:endParaRPr lang="fr" sz="1600" dirty="0" smtClean="0"/>
          </a:p>
          <a:p>
            <a:pPr marL="0" indent="0" algn="l" rtl="0">
              <a:lnSpc>
                <a:spcPct val="100000"/>
              </a:lnSpc>
              <a:buNone/>
              <a:tabLst>
                <a:tab pos="531813" algn="l"/>
              </a:tabLst>
            </a:pPr>
            <a:endParaRPr lang="fr" sz="16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1045719"/>
          </a:xfrm>
        </p:spPr>
        <p:txBody>
          <a:bodyPr/>
          <a:lstStyle/>
          <a:p>
            <a:pPr algn="l" rtl="0"/>
            <a:r>
              <a:rPr lang="fr" sz="2800" b="0" i="0" u="none" spc="-150" baseline="0" dirty="0"/>
              <a:t>Estimation des données sur les activités d’abattage sélectif à partir des données sur les récoltes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t="14953" r="10056"/>
          <a:stretch>
            <a:fillRect/>
          </a:stretch>
        </p:blipFill>
        <p:spPr bwMode="auto">
          <a:xfrm rot="10800000" flipH="1" flipV="1">
            <a:off x="3438525" y="3976000"/>
            <a:ext cx="2467698" cy="1910252"/>
          </a:xfrm>
          <a:prstGeom prst="rect">
            <a:avLst/>
          </a:prstGeom>
          <a:noFill/>
          <a:ln w="9525">
            <a:noFill/>
            <a:miter lim="800000"/>
            <a:headEnd/>
            <a:tailEnd/>
          </a:ln>
        </p:spPr>
      </p:pic>
      <p:pic>
        <p:nvPicPr>
          <p:cNvPr id="5" name="Picture 4" descr="O:\Ecosystem_Svcs\Pictures-Photos\Guyana\2 field mission\Guyana Feb-2011 KG 05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3000" y="3975676"/>
            <a:ext cx="2320925" cy="1895336"/>
          </a:xfrm>
          <a:prstGeom prst="rect">
            <a:avLst/>
          </a:prstGeom>
          <a:noFill/>
          <a:ln w="9525">
            <a:noFill/>
            <a:miter lim="800000"/>
            <a:headEnd/>
            <a:tailEnd/>
          </a:ln>
        </p:spPr>
      </p:pic>
      <p:sp>
        <p:nvSpPr>
          <p:cNvPr id="6" name="Rectangle 5"/>
          <p:cNvSpPr/>
          <p:nvPr/>
        </p:nvSpPr>
        <p:spPr>
          <a:xfrm>
            <a:off x="266700" y="1291582"/>
            <a:ext cx="8591550" cy="2646878"/>
          </a:xfrm>
          <a:prstGeom prst="rect">
            <a:avLst/>
          </a:prstGeom>
        </p:spPr>
        <p:txBody>
          <a:bodyPr wrap="square">
            <a:spAutoFit/>
          </a:bodyPr>
          <a:lstStyle/>
          <a:p>
            <a:pPr marL="342900" lvl="0" indent="-342900" algn="l" rtl="0">
              <a:spcBef>
                <a:spcPct val="20000"/>
              </a:spcBef>
              <a:buClr>
                <a:schemeClr val="tx1"/>
              </a:buClr>
              <a:buSzPct val="140000"/>
              <a:buFont typeface="Wingdings" panose="05000000000000000000" pitchFamily="2" charset="2"/>
              <a:buChar char="§"/>
            </a:pPr>
            <a:r>
              <a:rPr lang="fr" b="0" i="0" u="none" baseline="0" dirty="0">
                <a:latin typeface="+mj-lt"/>
              </a:rPr>
              <a:t>La méthode de l’abattage sélectif </a:t>
            </a:r>
            <a:r>
              <a:rPr lang="fr" b="0" i="0" u="none" baseline="0" dirty="0">
                <a:solidFill>
                  <a:schemeClr val="accent4"/>
                </a:solidFill>
                <a:latin typeface="+mj-lt"/>
              </a:rPr>
              <a:t>(Module 2.3) </a:t>
            </a:r>
            <a:r>
              <a:rPr lang="fr" b="0" i="0" u="none" baseline="0" dirty="0">
                <a:latin typeface="+mj-lt"/>
              </a:rPr>
              <a:t>nécessite la quantification du </a:t>
            </a:r>
            <a:r>
              <a:rPr lang="fr" b="1" i="0" u="none" baseline="0" dirty="0">
                <a:latin typeface="+mj-lt"/>
              </a:rPr>
              <a:t>Facteur des infrastructures d’exploitation </a:t>
            </a:r>
            <a:r>
              <a:rPr lang="fr" b="1" i="0" u="none" baseline="0" dirty="0" smtClean="0">
                <a:latin typeface="+mj-lt"/>
              </a:rPr>
              <a:t>forestière </a:t>
            </a:r>
            <a:r>
              <a:rPr lang="fr" b="0" i="0" u="none" baseline="0" dirty="0" smtClean="0">
                <a:latin typeface="+mj-lt"/>
              </a:rPr>
              <a:t>:</a:t>
            </a:r>
            <a:endParaRPr lang="fr" b="0" i="0" u="none" baseline="0" dirty="0">
              <a:latin typeface="+mj-lt"/>
            </a:endParaRPr>
          </a:p>
          <a:p>
            <a:pPr marL="800100" lvl="1" indent="-342900" algn="l" rtl="0">
              <a:buSzPct val="115000"/>
              <a:buFont typeface="Arial" panose="020B0604020202020204" pitchFamily="34" charset="0"/>
              <a:buChar char="•"/>
            </a:pPr>
            <a:r>
              <a:rPr lang="fr" sz="1600" b="0" i="0" u="none" baseline="0" dirty="0">
                <a:latin typeface="+mj-lt"/>
              </a:rPr>
              <a:t>Ce facteur (LIF) est la somme de l’impact sur le carbone des glissoirs, des routes et des jetées.</a:t>
            </a:r>
          </a:p>
          <a:p>
            <a:pPr marL="800100" lvl="1" indent="-342900" algn="l" rtl="0">
              <a:buSzPct val="115000"/>
              <a:buFont typeface="Arial" panose="020B0604020202020204" pitchFamily="34" charset="0"/>
              <a:buChar char="•"/>
            </a:pPr>
            <a:r>
              <a:rPr lang="fr" sz="1600" b="0" i="0" u="none" baseline="0" dirty="0">
                <a:latin typeface="+mj-lt"/>
              </a:rPr>
              <a:t>L’impact sur le carbone est estimé comme étant le produit des stocks estimés de carbone des zones forestières non exploitées et de la surface des infrastructures</a:t>
            </a:r>
          </a:p>
          <a:p>
            <a:pPr marL="800100" lvl="1" indent="-342900" algn="l" rtl="0">
              <a:buSzPct val="115000"/>
              <a:buFont typeface="Arial" panose="020B0604020202020204" pitchFamily="34" charset="0"/>
              <a:buChar char="•"/>
            </a:pPr>
            <a:r>
              <a:rPr lang="fr" sz="1600" b="0" i="0" u="none" baseline="0" dirty="0">
                <a:latin typeface="+mj-lt"/>
              </a:rPr>
              <a:t>Le LIF peut être normalisé aux émissions par unité de volume extrait en divisant les émissions par le volume récolté en m</a:t>
            </a:r>
            <a:r>
              <a:rPr lang="fr" sz="1600" b="0" i="0" u="none" baseline="30000" dirty="0">
                <a:latin typeface="+mj-lt"/>
              </a:rPr>
              <a:t>3</a:t>
            </a:r>
            <a:endParaRPr lang="fr" sz="1600" baseline="30000" dirty="0">
              <a:latin typeface="+mj-lt"/>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270" y="3986632"/>
            <a:ext cx="2468880" cy="1895013"/>
          </a:xfrm>
          <a:prstGeom prst="rect">
            <a:avLst/>
          </a:prstGeom>
          <a:noFill/>
        </p:spPr>
      </p:pic>
    </p:spTree>
    <p:extLst>
      <p:ext uri="{BB962C8B-B14F-4D97-AF65-F5344CB8AC3E}">
        <p14:creationId xmlns:p14="http://schemas.microsoft.com/office/powerpoint/2010/main" val="21164583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1353086"/>
          </a:xfrm>
        </p:spPr>
        <p:txBody>
          <a:bodyPr/>
          <a:lstStyle/>
          <a:p>
            <a:pPr algn="l" rtl="0"/>
            <a:r>
              <a:rPr lang="fr" sz="2800" b="0" i="0" u="none" baseline="0" dirty="0"/>
              <a:t>Problème </a:t>
            </a:r>
            <a:r>
              <a:rPr lang="fr" sz="2800" b="0" i="0" u="none" baseline="0" dirty="0" smtClean="0"/>
              <a:t>potentiel : </a:t>
            </a:r>
            <a:r>
              <a:rPr lang="fr" sz="2800" dirty="0"/>
              <a:t>q</a:t>
            </a:r>
            <a:r>
              <a:rPr lang="fr" sz="2800" b="0" i="0" u="none" baseline="0" dirty="0" smtClean="0"/>
              <a:t>uantification </a:t>
            </a:r>
            <a:r>
              <a:rPr lang="fr" sz="2800" b="0" i="0" u="none" baseline="0" dirty="0"/>
              <a:t>fiable du bois extrait par unité de surface par </a:t>
            </a:r>
            <a:r>
              <a:rPr lang="fr" sz="2800" b="0" i="0" u="none" baseline="0" dirty="0" smtClean="0"/>
              <a:t>an</a:t>
            </a:r>
            <a:endParaRPr lang="fr" sz="2800" b="0" i="0" u="none" baseline="0" dirty="0"/>
          </a:p>
        </p:txBody>
      </p:sp>
      <p:sp>
        <p:nvSpPr>
          <p:cNvPr id="4" name="Text Placeholder 3"/>
          <p:cNvSpPr>
            <a:spLocks noGrp="1" noRot="1" noChangeArrowheads="1"/>
          </p:cNvSpPr>
          <p:nvPr>
            <p:ph type="body" idx="4294967295"/>
          </p:nvPr>
        </p:nvSpPr>
        <p:spPr>
          <a:xfrm>
            <a:off x="350080" y="1488558"/>
            <a:ext cx="8521188" cy="4448933"/>
          </a:xfrm>
          <a:prstGeom prst="rect">
            <a:avLst/>
          </a:prstGeom>
        </p:spPr>
        <p:txBody>
          <a:bodyPr/>
          <a:lstStyle/>
          <a:p>
            <a:pPr algn="l" rtl="0"/>
            <a:r>
              <a:rPr lang="fr" sz="2000" b="0" i="0" u="none" baseline="0" dirty="0"/>
              <a:t>Fiabilité des données </a:t>
            </a:r>
            <a:r>
              <a:rPr lang="fr" sz="2000" b="0" i="0" u="none" baseline="0" dirty="0" smtClean="0"/>
              <a:t>nationales :</a:t>
            </a:r>
            <a:endParaRPr lang="fr" sz="2000" b="0" i="0" u="none" baseline="0" dirty="0"/>
          </a:p>
          <a:p>
            <a:pPr lvl="1" algn="l" rtl="0"/>
            <a:r>
              <a:rPr lang="fr" sz="2000" b="0" i="0" u="none" baseline="0" dirty="0"/>
              <a:t>Existence du programme FLEGT sur la surveillance de </a:t>
            </a:r>
            <a:r>
              <a:rPr lang="fr" sz="2000" b="0" i="0" u="none" baseline="0" dirty="0" smtClean="0"/>
              <a:t>l’abattage ?</a:t>
            </a:r>
            <a:endParaRPr lang="fr" sz="2000" b="0" i="0" u="none" baseline="0" dirty="0"/>
          </a:p>
          <a:p>
            <a:pPr lvl="1" algn="l" rtl="0"/>
            <a:r>
              <a:rPr lang="fr" sz="2000" b="0" i="0" u="none" baseline="0" dirty="0"/>
              <a:t>Abattage </a:t>
            </a:r>
            <a:r>
              <a:rPr lang="fr" sz="2000" b="0" i="0" u="none" baseline="0" dirty="0" smtClean="0"/>
              <a:t>illégal ?</a:t>
            </a:r>
            <a:endParaRPr lang="fr" sz="2000" b="0" i="0" u="none" baseline="0" dirty="0"/>
          </a:p>
          <a:p>
            <a:pPr lvl="1" algn="l" rtl="0"/>
            <a:r>
              <a:rPr lang="fr" sz="2000" b="0" i="0" u="none" baseline="0" dirty="0"/>
              <a:t>Extraction supérieure aux possibilités </a:t>
            </a:r>
            <a:r>
              <a:rPr lang="fr" sz="2000" b="0" i="0" u="none" baseline="0" dirty="0" smtClean="0"/>
              <a:t>d’abattage ?</a:t>
            </a:r>
            <a:endParaRPr lang="fr" sz="2000" b="0" i="0" u="none" baseline="0" dirty="0"/>
          </a:p>
          <a:p>
            <a:pPr algn="l" rtl="0"/>
            <a:r>
              <a:rPr lang="fr" sz="2000" b="0" i="0" u="none" baseline="0" dirty="0"/>
              <a:t>Utilisation possible d’une méthode indépendante – les images aériennes obtenues par échantillonnage produisent des estimations de la superficie des trouées dues à l’abattage et aux autres </a:t>
            </a:r>
            <a:r>
              <a:rPr lang="fr" sz="2000" b="0" i="0" u="none" baseline="0" dirty="0" smtClean="0"/>
              <a:t>impacts :</a:t>
            </a:r>
            <a:endParaRPr lang="fr" sz="2000" b="0" i="0" u="none" baseline="0" dirty="0"/>
          </a:p>
          <a:p>
            <a:pPr lvl="1" algn="l" rtl="0"/>
            <a:r>
              <a:rPr lang="fr" sz="2000" b="0" i="0" u="none" baseline="0" dirty="0"/>
              <a:t>Obtention, à partir de données de terrain sur les parcelles d’abattage, de données sur les volumes de bois extrait (m</a:t>
            </a:r>
            <a:r>
              <a:rPr lang="fr" sz="2000" b="0" i="0" u="none" baseline="30000" dirty="0"/>
              <a:t>3</a:t>
            </a:r>
            <a:r>
              <a:rPr lang="fr" sz="2000" b="0" i="0" u="none" baseline="0" dirty="0"/>
              <a:t>) par unité de surface des trouées (m</a:t>
            </a:r>
            <a:r>
              <a:rPr lang="fr" sz="2000" b="0" i="0" u="none" baseline="30000" dirty="0"/>
              <a:t>2</a:t>
            </a:r>
            <a:r>
              <a:rPr lang="fr" sz="2000" b="0" i="0" u="none" baseline="0" dirty="0"/>
              <a:t>)</a:t>
            </a:r>
            <a:endParaRPr lang="fr" altLang="en-US" sz="2000" dirty="0"/>
          </a:p>
        </p:txBody>
      </p:sp>
    </p:spTree>
    <p:extLst>
      <p:ext uri="{BB962C8B-B14F-4D97-AF65-F5344CB8AC3E}">
        <p14:creationId xmlns:p14="http://schemas.microsoft.com/office/powerpoint/2010/main" val="14965056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10"/>
          </p:nvPr>
        </p:nvSpPr>
        <p:spPr/>
        <p:txBody>
          <a:bodyPr/>
          <a:lstStyle/>
          <a:p>
            <a:pPr algn="l" rtl="0"/>
            <a:fld id="{57C6E5B2-B535-4D30-AC51-0EFD9F16292B}" type="slidenum">
              <a:rPr/>
              <a:pPr/>
              <a:t>22</a:t>
            </a:fld>
            <a:endParaRPr lang="fr" altLang="en-US" dirty="0"/>
          </a:p>
        </p:txBody>
      </p:sp>
      <p:sp>
        <p:nvSpPr>
          <p:cNvPr id="101378" name="Rectangle 2"/>
          <p:cNvSpPr>
            <a:spLocks noGrp="1" noRot="1" noChangeArrowheads="1"/>
          </p:cNvSpPr>
          <p:nvPr>
            <p:ph type="title"/>
          </p:nvPr>
        </p:nvSpPr>
        <p:spPr>
          <a:xfrm>
            <a:off x="233680" y="161925"/>
            <a:ext cx="8910320" cy="1353086"/>
          </a:xfrm>
        </p:spPr>
        <p:txBody>
          <a:bodyPr/>
          <a:lstStyle/>
          <a:p>
            <a:pPr algn="l" rtl="0"/>
            <a:r>
              <a:rPr lang="fr" sz="2800" b="0" i="0" u="none" spc="-150" baseline="0" dirty="0" smtClean="0">
                <a:latin typeface="+mj-lt"/>
              </a:rPr>
              <a:t>Option : </a:t>
            </a:r>
            <a:r>
              <a:rPr lang="fr" sz="2800" spc="-150" dirty="0">
                <a:latin typeface="+mj-lt"/>
              </a:rPr>
              <a:t>t</a:t>
            </a:r>
            <a:r>
              <a:rPr lang="fr" sz="2800" b="0" i="0" u="none" spc="-150" baseline="0" dirty="0" smtClean="0">
                <a:latin typeface="+mj-lt"/>
              </a:rPr>
              <a:t>ransects </a:t>
            </a:r>
            <a:r>
              <a:rPr lang="fr" sz="2800" b="0" i="0" u="none" spc="-150" baseline="0" dirty="0">
                <a:latin typeface="+mj-lt"/>
              </a:rPr>
              <a:t>aériens au-dessus des concessions pour surveiller les dommages dus à l’abattage</a:t>
            </a:r>
            <a:endParaRPr lang="fr" altLang="en-US" sz="2800" spc="-150" dirty="0">
              <a:latin typeface="+mj-lt"/>
            </a:endParaRPr>
          </a:p>
        </p:txBody>
      </p:sp>
      <p:pic>
        <p:nvPicPr>
          <p:cNvPr id="101379" name="Picture 3" descr="flights-fieldwork-overlaps-m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1295400"/>
            <a:ext cx="61722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101380" name="Picture 4" descr="con-dec19-1a_01348173_und-sample5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4068763"/>
            <a:ext cx="4267200" cy="278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r="16667"/>
          <a:stretch>
            <a:fillRect/>
          </a:stretch>
        </p:blipFill>
        <p:spPr bwMode="auto">
          <a:xfrm>
            <a:off x="76200" y="1260475"/>
            <a:ext cx="3733800" cy="27781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7520" y="1351280"/>
            <a:ext cx="2659511" cy="323165"/>
          </a:xfrm>
          <a:prstGeom prst="rect">
            <a:avLst/>
          </a:prstGeom>
          <a:solidFill>
            <a:schemeClr val="tx2">
              <a:lumMod val="20000"/>
              <a:lumOff val="80000"/>
            </a:schemeClr>
          </a:solidFill>
        </p:spPr>
        <p:txBody>
          <a:bodyPr wrap="none" rtlCol="0">
            <a:spAutoFit/>
          </a:bodyPr>
          <a:lstStyle/>
          <a:p>
            <a:pPr algn="l" rtl="0">
              <a:lnSpc>
                <a:spcPts val="1800"/>
              </a:lnSpc>
            </a:pPr>
            <a:r>
              <a:rPr lang="fr" sz="1600" b="0" i="0" u="none" baseline="0">
                <a:latin typeface="Verdana" pitchFamily="34" charset="0"/>
              </a:rPr>
              <a:t>Résolution de </a:t>
            </a:r>
            <a:r>
              <a:rPr lang="fr" sz="1600" b="0" i="0" u="none" baseline="0" smtClean="0">
                <a:latin typeface="Verdana" pitchFamily="34" charset="0"/>
              </a:rPr>
              <a:t>15-20 cm</a:t>
            </a:r>
            <a:endParaRPr lang="fr" sz="1600" b="0" i="0" u="none" baseline="0">
              <a:latin typeface="Verdana" pitchFamily="34" charset="0"/>
            </a:endParaRPr>
          </a:p>
        </p:txBody>
      </p:sp>
      <p:sp>
        <p:nvSpPr>
          <p:cNvPr id="3" name="TextBox 2"/>
          <p:cNvSpPr txBox="1"/>
          <p:nvPr/>
        </p:nvSpPr>
        <p:spPr>
          <a:xfrm>
            <a:off x="6152132" y="5140216"/>
            <a:ext cx="2726054" cy="323165"/>
          </a:xfrm>
          <a:prstGeom prst="rect">
            <a:avLst/>
          </a:prstGeom>
          <a:solidFill>
            <a:schemeClr val="bg2">
              <a:lumMod val="20000"/>
              <a:lumOff val="80000"/>
            </a:schemeClr>
          </a:solidFill>
        </p:spPr>
        <p:txBody>
          <a:bodyPr wrap="square" rtlCol="0">
            <a:spAutoFit/>
          </a:bodyPr>
          <a:lstStyle/>
          <a:p>
            <a:pPr algn="l" rtl="0">
              <a:lnSpc>
                <a:spcPts val="1800"/>
              </a:lnSpc>
            </a:pPr>
            <a:r>
              <a:rPr lang="fr" sz="1400" b="0" i="0" u="none" baseline="0" dirty="0">
                <a:latin typeface="Verdana" pitchFamily="34" charset="0"/>
              </a:rPr>
              <a:t>Concessions actives en bleu</a:t>
            </a:r>
          </a:p>
        </p:txBody>
      </p:sp>
    </p:spTree>
    <p:extLst>
      <p:ext uri="{BB962C8B-B14F-4D97-AF65-F5344CB8AC3E}">
        <p14:creationId xmlns:p14="http://schemas.microsoft.com/office/powerpoint/2010/main" val="15658738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10"/>
          </p:nvPr>
        </p:nvSpPr>
        <p:spPr/>
        <p:txBody>
          <a:bodyPr/>
          <a:lstStyle/>
          <a:p>
            <a:pPr algn="l" rtl="0"/>
            <a:fld id="{E27D93EC-805A-4D34-A13C-950923762268}" type="slidenum">
              <a:rPr/>
              <a:pPr/>
              <a:t>23</a:t>
            </a:fld>
            <a:endParaRPr lang="fr" altLang="en-US" dirty="0"/>
          </a:p>
        </p:txBody>
      </p:sp>
      <p:sp>
        <p:nvSpPr>
          <p:cNvPr id="102402" name="Rectangle 2"/>
          <p:cNvSpPr>
            <a:spLocks noGrp="1" noRot="1" noChangeArrowheads="1"/>
          </p:cNvSpPr>
          <p:nvPr>
            <p:ph type="title"/>
          </p:nvPr>
        </p:nvSpPr>
        <p:spPr>
          <a:xfrm>
            <a:off x="3342640" y="157480"/>
            <a:ext cx="5537201" cy="1256030"/>
          </a:xfrm>
        </p:spPr>
        <p:txBody>
          <a:bodyPr/>
          <a:lstStyle/>
          <a:p>
            <a:pPr algn="l" rtl="0">
              <a:lnSpc>
                <a:spcPct val="90000"/>
              </a:lnSpc>
              <a:spcAft>
                <a:spcPct val="20000"/>
              </a:spcAft>
              <a:buFont typeface="Wingdings" pitchFamily="2" charset="2"/>
              <a:buNone/>
            </a:pPr>
            <a:r>
              <a:rPr lang="fr" sz="2800" b="0" i="0" u="none" baseline="0" dirty="0" smtClean="0">
                <a:latin typeface="+mn-lt"/>
              </a:rPr>
              <a:t>Bandes </a:t>
            </a:r>
            <a:r>
              <a:rPr lang="fr" sz="2800" b="0" i="0" u="none" baseline="0" dirty="0">
                <a:latin typeface="+mn-lt"/>
              </a:rPr>
              <a:t>d’images aériennes illustrant les dommages dus à l’abattage</a:t>
            </a:r>
            <a:endParaRPr lang="fr" altLang="en-US" sz="2000" b="0" dirty="0">
              <a:effectLst/>
              <a:latin typeface="+mn-lt"/>
            </a:endParaRPr>
          </a:p>
        </p:txBody>
      </p:sp>
      <p:grpSp>
        <p:nvGrpSpPr>
          <p:cNvPr id="102403" name="Group 3"/>
          <p:cNvGrpSpPr>
            <a:grpSpLocks/>
          </p:cNvGrpSpPr>
          <p:nvPr/>
        </p:nvGrpSpPr>
        <p:grpSpPr bwMode="auto">
          <a:xfrm>
            <a:off x="378423" y="9525"/>
            <a:ext cx="2407744" cy="6781800"/>
            <a:chOff x="5040" y="1980"/>
            <a:chExt cx="3965" cy="12240"/>
          </a:xfrm>
        </p:grpSpPr>
        <p:pic>
          <p:nvPicPr>
            <p:cNvPr id="102404" name="Picture 4" descr="mosaicwithoutforestgapshap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658" t="14917" r="57963" b="2583"/>
            <a:stretch/>
          </p:blipFill>
          <p:spPr bwMode="auto">
            <a:xfrm>
              <a:off x="5040" y="1980"/>
              <a:ext cx="75" cy="1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5" descr="mosaicwithForestGapshape"/>
            <p:cNvPicPr>
              <a:picLocks noChangeAspect="1" noChangeArrowheads="1"/>
            </p:cNvPicPr>
            <p:nvPr/>
          </p:nvPicPr>
          <p:blipFill>
            <a:blip r:embed="rId4" cstate="print">
              <a:extLst>
                <a:ext uri="{28A0092B-C50C-407E-A947-70E740481C1C}">
                  <a14:useLocalDpi xmlns:a14="http://schemas.microsoft.com/office/drawing/2010/main" val="0"/>
                </a:ext>
              </a:extLst>
            </a:blip>
            <a:srcRect l="42412" t="15334" r="38345" b="2583"/>
            <a:stretch>
              <a:fillRect/>
            </a:stretch>
          </p:blipFill>
          <p:spPr bwMode="auto">
            <a:xfrm>
              <a:off x="5185" y="1980"/>
              <a:ext cx="3820" cy="1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3180715" y="1413510"/>
            <a:ext cx="5852160" cy="4678204"/>
          </a:xfrm>
          <a:prstGeom prst="rect">
            <a:avLst/>
          </a:prstGeom>
          <a:noFill/>
        </p:spPr>
        <p:txBody>
          <a:bodyPr wrap="square" rtlCol="0">
            <a:spAutoFit/>
          </a:bodyPr>
          <a:lstStyle/>
          <a:p>
            <a:pPr marL="342900" indent="-342900" algn="l" rtl="0">
              <a:spcAft>
                <a:spcPts val="300"/>
              </a:spcAft>
              <a:buSzPct val="140000"/>
              <a:buFont typeface="Wingdings" panose="05000000000000000000" pitchFamily="2" charset="2"/>
              <a:buChar char="§"/>
            </a:pPr>
            <a:r>
              <a:rPr lang="fr" b="0" i="0" u="none" baseline="0" dirty="0">
                <a:latin typeface="+mn-lt"/>
              </a:rPr>
              <a:t>Les images présentant des trouées sont délimitées automatiquement à l’aide du logiciel eCognition.</a:t>
            </a:r>
          </a:p>
          <a:p>
            <a:pPr marL="342900" indent="-342900" algn="l" rtl="0">
              <a:spcAft>
                <a:spcPts val="300"/>
              </a:spcAft>
              <a:buSzPct val="140000"/>
              <a:buFont typeface="Wingdings" panose="05000000000000000000" pitchFamily="2" charset="2"/>
              <a:buChar char="§"/>
            </a:pPr>
            <a:r>
              <a:rPr lang="fr" b="0" i="0" u="none" baseline="0" dirty="0">
                <a:latin typeface="+mn-lt"/>
              </a:rPr>
              <a:t>Utilise des images pour estimer la surface des trouées dues à l’abattage et la relation entre le volume (</a:t>
            </a:r>
            <a:r>
              <a:rPr lang="fr" b="0" i="0" u="none" baseline="0" dirty="0"/>
              <a:t>m</a:t>
            </a:r>
            <a:r>
              <a:rPr lang="fr" b="0" i="0" u="none" baseline="30000" dirty="0"/>
              <a:t>3</a:t>
            </a:r>
            <a:r>
              <a:rPr lang="fr" b="0" i="0" u="none" baseline="0" dirty="0">
                <a:latin typeface="+mn-lt"/>
              </a:rPr>
              <a:t>) extrait et la superficie des trouées </a:t>
            </a:r>
            <a:r>
              <a:rPr lang="fr" b="0" i="0" u="none" baseline="0" dirty="0"/>
              <a:t>(m</a:t>
            </a:r>
            <a:r>
              <a:rPr lang="fr" b="0" i="0" u="none" baseline="30000" dirty="0"/>
              <a:t>2</a:t>
            </a:r>
            <a:r>
              <a:rPr lang="fr" b="0" i="0" u="none" baseline="0" dirty="0"/>
              <a:t>)</a:t>
            </a:r>
            <a:r>
              <a:rPr lang="fr" b="0" i="0" u="none" baseline="0" dirty="0">
                <a:solidFill>
                  <a:schemeClr val="bg2"/>
                </a:solidFill>
                <a:latin typeface="+mn-lt"/>
              </a:rPr>
              <a:t> (à partir de données de terrain)</a:t>
            </a:r>
            <a:r>
              <a:rPr lang="fr" b="0" i="0" u="none" baseline="0" dirty="0">
                <a:latin typeface="+mn-lt"/>
              </a:rPr>
              <a:t>.</a:t>
            </a:r>
            <a:endParaRPr lang="fr" altLang="en-US" dirty="0" smtClean="0">
              <a:latin typeface="+mn-lt"/>
            </a:endParaRPr>
          </a:p>
          <a:p>
            <a:pPr marL="342900" indent="-342900" algn="l" rtl="0">
              <a:spcAft>
                <a:spcPts val="300"/>
              </a:spcAft>
              <a:buSzPct val="140000"/>
              <a:buFont typeface="Wingdings" panose="05000000000000000000" pitchFamily="2" charset="2"/>
              <a:buChar char="§"/>
            </a:pPr>
            <a:r>
              <a:rPr lang="fr" b="0" i="0" u="none" baseline="0" dirty="0">
                <a:latin typeface="+mn-lt"/>
              </a:rPr>
              <a:t>Mesure la superficie des routes et des jetées ainsi que la longueur des glissoirs.</a:t>
            </a:r>
          </a:p>
          <a:p>
            <a:pPr marL="342900" indent="-342900" algn="l" rtl="0">
              <a:spcAft>
                <a:spcPts val="300"/>
              </a:spcAft>
              <a:buSzPct val="140000"/>
              <a:buFont typeface="Wingdings" panose="05000000000000000000" pitchFamily="2" charset="2"/>
              <a:buChar char="§"/>
            </a:pPr>
            <a:r>
              <a:rPr lang="fr" b="0" i="0" u="none" baseline="0" dirty="0">
                <a:latin typeface="+mn-lt"/>
              </a:rPr>
              <a:t>Estime la proportion de la superficie totale de l’échantillon formée de trouées et la proportion des concessions actives totales échantillonnées avec des bandes </a:t>
            </a:r>
            <a:r>
              <a:rPr lang="fr" b="0" i="0" u="none" baseline="0" dirty="0" smtClean="0">
                <a:latin typeface="+mn-lt"/>
              </a:rPr>
              <a:t>d’images :</a:t>
            </a:r>
            <a:endParaRPr lang="fr" b="0" i="0" u="none" baseline="0" dirty="0">
              <a:latin typeface="+mn-lt"/>
            </a:endParaRPr>
          </a:p>
          <a:p>
            <a:pPr marL="742950" lvl="1" indent="-285750" algn="l" rtl="0">
              <a:spcAft>
                <a:spcPts val="300"/>
              </a:spcAft>
              <a:buSzPct val="115000"/>
              <a:buFont typeface="Arial" panose="020B0604020202020204" pitchFamily="34" charset="0"/>
              <a:buChar char="•"/>
            </a:pPr>
            <a:r>
              <a:rPr lang="fr" b="0" i="0" u="none" baseline="0" dirty="0">
                <a:latin typeface="+mn-lt"/>
              </a:rPr>
              <a:t>Estime le volume total extrait et la superficie/longueur des infrastructures d’exploitation forestière</a:t>
            </a:r>
            <a:endParaRPr lang="fr" dirty="0" smtClean="0">
              <a:latin typeface="+mn-lt"/>
            </a:endParaRPr>
          </a:p>
        </p:txBody>
      </p:sp>
    </p:spTree>
    <p:extLst>
      <p:ext uri="{BB962C8B-B14F-4D97-AF65-F5344CB8AC3E}">
        <p14:creationId xmlns:p14="http://schemas.microsoft.com/office/powerpoint/2010/main" val="32245811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1088249"/>
          </a:xfrm>
        </p:spPr>
        <p:txBody>
          <a:bodyPr/>
          <a:lstStyle/>
          <a:p>
            <a:pPr algn="l" rtl="0"/>
            <a:r>
              <a:rPr lang="fr" sz="2800" b="0" i="0" u="none" baseline="0" dirty="0"/>
              <a:t>Utilisation de l’analyse spatiale pour modéliser l’offre et la demande de bois de </a:t>
            </a:r>
            <a:r>
              <a:rPr lang="fr" sz="2800" b="0" i="0" u="none" baseline="0" dirty="0" smtClean="0"/>
              <a:t>feu</a:t>
            </a:r>
            <a:endParaRPr lang="fr" sz="2800" dirty="0"/>
          </a:p>
        </p:txBody>
      </p:sp>
      <p:pic>
        <p:nvPicPr>
          <p:cNvPr id="4" name="Picture 2" descr="http://origin-ars.els-cdn.com/content/image/1-s2.0-S0961953407000529-gr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695" y="1420549"/>
            <a:ext cx="5762529" cy="462490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389224" y="5676126"/>
            <a:ext cx="2798671" cy="369332"/>
          </a:xfrm>
          <a:prstGeom prst="rect">
            <a:avLst/>
          </a:prstGeom>
        </p:spPr>
        <p:txBody>
          <a:bodyPr wrap="square">
            <a:spAutoFit/>
          </a:bodyPr>
          <a:lstStyle/>
          <a:p>
            <a:pPr algn="l" rtl="0"/>
            <a:r>
              <a:rPr lang="fr" b="0" i="0" u="none" baseline="0" smtClean="0"/>
              <a:t>Source : </a:t>
            </a:r>
            <a:r>
              <a:rPr lang="fr" b="0" i="0" u="none" baseline="0"/>
              <a:t>Ghilardi et al. 2007.</a:t>
            </a:r>
            <a:endParaRPr lang="fr" dirty="0"/>
          </a:p>
        </p:txBody>
      </p:sp>
      <p:sp>
        <p:nvSpPr>
          <p:cNvPr id="3" name="TextBox 2"/>
          <p:cNvSpPr txBox="1"/>
          <p:nvPr/>
        </p:nvSpPr>
        <p:spPr>
          <a:xfrm>
            <a:off x="6646460" y="2456597"/>
            <a:ext cx="2323072" cy="553998"/>
          </a:xfrm>
          <a:prstGeom prst="rect">
            <a:avLst/>
          </a:prstGeom>
          <a:solidFill>
            <a:schemeClr val="accent3"/>
          </a:solidFill>
        </p:spPr>
        <p:txBody>
          <a:bodyPr wrap="none" rtlCol="0">
            <a:spAutoFit/>
          </a:bodyPr>
          <a:lstStyle/>
          <a:p>
            <a:pPr algn="l" rtl="0">
              <a:lnSpc>
                <a:spcPts val="1800"/>
              </a:lnSpc>
            </a:pPr>
            <a:r>
              <a:rPr lang="fr" sz="1400" b="0" i="0" u="none" baseline="0" dirty="0">
                <a:latin typeface="Verdana" pitchFamily="34" charset="0"/>
              </a:rPr>
              <a:t>LU/LC </a:t>
            </a:r>
            <a:r>
              <a:rPr lang="fr" sz="1400" b="0" i="0" u="none" baseline="0" dirty="0" smtClean="0">
                <a:latin typeface="Verdana" pitchFamily="34" charset="0"/>
              </a:rPr>
              <a:t>= affectation des</a:t>
            </a:r>
            <a:br>
              <a:rPr lang="fr" sz="1400" b="0" i="0" u="none" baseline="0" dirty="0" smtClean="0">
                <a:latin typeface="Verdana" pitchFamily="34" charset="0"/>
              </a:rPr>
            </a:br>
            <a:r>
              <a:rPr lang="fr" sz="1400" b="0" i="0" u="none" baseline="0" dirty="0" smtClean="0">
                <a:latin typeface="Verdana" pitchFamily="34" charset="0"/>
              </a:rPr>
              <a:t>terres/couvert </a:t>
            </a:r>
            <a:r>
              <a:rPr lang="fr" sz="1400" b="0" i="0" u="none" baseline="0" dirty="0">
                <a:latin typeface="Verdana" pitchFamily="34" charset="0"/>
              </a:rPr>
              <a:t>terrestre</a:t>
            </a:r>
            <a:endParaRPr lang="fr" sz="1400" dirty="0" smtClean="0">
              <a:latin typeface="Verdana" pitchFamily="34" charset="0"/>
            </a:endParaRPr>
          </a:p>
        </p:txBody>
      </p:sp>
    </p:spTree>
    <p:extLst>
      <p:ext uri="{BB962C8B-B14F-4D97-AF65-F5344CB8AC3E}">
        <p14:creationId xmlns:p14="http://schemas.microsoft.com/office/powerpoint/2010/main" val="26540594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pPr algn="l" rtl="0"/>
            <a:r>
              <a:rPr lang="fr" b="0" i="0" u="none" baseline="0"/>
              <a:t>Plan du cours</a:t>
            </a:r>
            <a:endParaRPr lang="fr" dirty="0"/>
          </a:p>
        </p:txBody>
      </p:sp>
      <p:sp>
        <p:nvSpPr>
          <p:cNvPr id="3" name="Tijdelijke aanduiding voor tekst 2"/>
          <p:cNvSpPr>
            <a:spLocks noGrp="1"/>
          </p:cNvSpPr>
          <p:nvPr>
            <p:ph type="body" sz="quarter" idx="10"/>
          </p:nvPr>
        </p:nvSpPr>
        <p:spPr>
          <a:xfrm>
            <a:off x="421200" y="1375984"/>
            <a:ext cx="8521188" cy="3950678"/>
          </a:xfrm>
        </p:spPr>
        <p:txBody>
          <a:bodyPr/>
          <a:lstStyle/>
          <a:p>
            <a:pPr marL="457200" lvl="0" indent="-457200" algn="l" rtl="0">
              <a:lnSpc>
                <a:spcPct val="100000"/>
              </a:lnSpc>
              <a:buClr>
                <a:schemeClr val="bg2">
                  <a:lumMod val="20000"/>
                  <a:lumOff val="80000"/>
                </a:schemeClr>
              </a:buClr>
              <a:buSzPct val="115000"/>
              <a:buFont typeface="+mj-lt"/>
              <a:buAutoNum type="arabicPeriod"/>
            </a:pPr>
            <a:r>
              <a:rPr lang="fr" sz="2000" b="0" i="0" u="none" baseline="0">
                <a:solidFill>
                  <a:schemeClr val="bg2">
                    <a:lumMod val="20000"/>
                    <a:lumOff val="80000"/>
                  </a:schemeClr>
                </a:solidFill>
              </a:rPr>
              <a:t>Définition de la dégradation des forêts et contexte des Recommandations du GIEC en matière de bonnes pratiques</a:t>
            </a:r>
          </a:p>
          <a:p>
            <a:pPr marL="457200" lvl="0" indent="-457200" algn="l" rtl="0">
              <a:lnSpc>
                <a:spcPct val="100000"/>
              </a:lnSpc>
              <a:buClr>
                <a:schemeClr val="bg2">
                  <a:lumMod val="20000"/>
                  <a:lumOff val="80000"/>
                </a:schemeClr>
              </a:buClr>
              <a:buSzPct val="115000"/>
              <a:buFont typeface="+mj-lt"/>
              <a:buAutoNum type="arabicPeriod"/>
            </a:pPr>
            <a:r>
              <a:rPr lang="fr" sz="2000" b="0" i="0" u="none" baseline="0">
                <a:solidFill>
                  <a:schemeClr val="bg2">
                    <a:lumMod val="20000"/>
                    <a:lumOff val="80000"/>
                  </a:schemeClr>
                </a:solidFill>
              </a:rPr>
              <a:t>Types de dégradation des forêts</a:t>
            </a:r>
          </a:p>
          <a:p>
            <a:pPr marL="457200" lvl="0" indent="-457200" algn="l" rtl="0">
              <a:lnSpc>
                <a:spcPct val="100000"/>
              </a:lnSpc>
              <a:buSzPct val="115000"/>
              <a:buFont typeface="+mj-lt"/>
              <a:buAutoNum type="arabicPeriod"/>
            </a:pPr>
            <a:r>
              <a:rPr lang="fr" sz="2000" b="1" i="0" u="none" baseline="0"/>
              <a:t>Méthodes d’évaluation des zones forestières </a:t>
            </a:r>
            <a:r>
              <a:rPr lang="fr" sz="2000" b="1" i="0" u="none" baseline="0" smtClean="0"/>
              <a:t>dégradées</a:t>
            </a:r>
            <a:endParaRPr lang="fr" sz="2000" b="1" i="0" u="none" baseline="0"/>
          </a:p>
          <a:p>
            <a:pPr marL="1244600" lvl="1" indent="-514350" algn="l" rtl="0">
              <a:lnSpc>
                <a:spcPct val="100000"/>
              </a:lnSpc>
              <a:buClr>
                <a:schemeClr val="bg2">
                  <a:lumMod val="20000"/>
                  <a:lumOff val="80000"/>
                </a:schemeClr>
              </a:buClr>
              <a:buFont typeface="+mj-lt"/>
              <a:buAutoNum type="romanLcPeriod"/>
            </a:pPr>
            <a:r>
              <a:rPr lang="fr" sz="2000" b="0" i="0" u="none" baseline="0">
                <a:solidFill>
                  <a:schemeClr val="bg2">
                    <a:lumMod val="20000"/>
                    <a:lumOff val="80000"/>
                  </a:schemeClr>
                </a:solidFill>
              </a:rPr>
              <a:t>Surveillance de la dégradation des forêts due à l’abattage sélectif</a:t>
            </a:r>
          </a:p>
          <a:p>
            <a:pPr marL="1244600" lvl="1" indent="-514350" algn="l" rtl="0">
              <a:lnSpc>
                <a:spcPct val="100000"/>
              </a:lnSpc>
              <a:buFont typeface="+mj-lt"/>
              <a:buAutoNum type="romanLcPeriod"/>
            </a:pPr>
            <a:r>
              <a:rPr lang="fr" sz="2000" b="1" i="0" u="none" baseline="0"/>
              <a:t>Méthodes de télédétection</a:t>
            </a:r>
          </a:p>
          <a:p>
            <a:pPr marL="2141537" lvl="2" indent="-514350" algn="l" rtl="0">
              <a:lnSpc>
                <a:spcPct val="100000"/>
              </a:lnSpc>
              <a:buClr>
                <a:schemeClr val="bg2">
                  <a:lumMod val="20000"/>
                  <a:lumOff val="80000"/>
                </a:schemeClr>
              </a:buClr>
              <a:buFont typeface="+mj-lt"/>
              <a:buAutoNum type="alphaLcParenR"/>
            </a:pPr>
            <a:r>
              <a:rPr lang="fr" sz="2000" b="0" i="0" u="none" baseline="0">
                <a:solidFill>
                  <a:schemeClr val="bg2">
                    <a:lumMod val="20000"/>
                    <a:lumOff val="80000"/>
                  </a:schemeClr>
                </a:solidFill>
              </a:rPr>
              <a:t>méthodes directes</a:t>
            </a:r>
          </a:p>
          <a:p>
            <a:pPr marL="2141537" lvl="2" indent="-514350" algn="l" rtl="0">
              <a:lnSpc>
                <a:spcPct val="100000"/>
              </a:lnSpc>
              <a:buClr>
                <a:schemeClr val="bg2">
                  <a:lumMod val="20000"/>
                  <a:lumOff val="80000"/>
                </a:schemeClr>
              </a:buClr>
              <a:buFont typeface="+mj-lt"/>
              <a:buAutoNum type="alphaLcParenR"/>
            </a:pPr>
            <a:r>
              <a:rPr lang="fr" sz="2000" b="0" i="0" u="none" baseline="0">
                <a:solidFill>
                  <a:schemeClr val="bg2">
                    <a:lumMod val="20000"/>
                    <a:lumOff val="80000"/>
                  </a:schemeClr>
                </a:solidFill>
              </a:rPr>
              <a:t>méthodes indirectes</a:t>
            </a:r>
          </a:p>
          <a:p>
            <a:pPr marL="457200" lvl="0" indent="-457200" algn="l" rtl="0">
              <a:lnSpc>
                <a:spcPct val="100000"/>
              </a:lnSpc>
              <a:buClr>
                <a:schemeClr val="bg2">
                  <a:lumMod val="20000"/>
                  <a:lumOff val="80000"/>
                </a:schemeClr>
              </a:buClr>
              <a:buSzPct val="115000"/>
              <a:buFont typeface="+mj-lt"/>
              <a:buAutoNum type="arabicPeriod"/>
            </a:pPr>
            <a:r>
              <a:rPr lang="fr" sz="2000" b="0" i="0" u="none" baseline="0">
                <a:solidFill>
                  <a:schemeClr val="bg2">
                    <a:lumMod val="20000"/>
                    <a:lumOff val="80000"/>
                  </a:schemeClr>
                </a:solidFill>
              </a:rPr>
              <a:t>Logiciels nécessaires</a:t>
            </a:r>
          </a:p>
          <a:p>
            <a:pPr marL="457200" lvl="0" indent="-457200" algn="l" rtl="0">
              <a:lnSpc>
                <a:spcPct val="100000"/>
              </a:lnSpc>
              <a:buClr>
                <a:schemeClr val="bg2">
                  <a:lumMod val="20000"/>
                  <a:lumOff val="80000"/>
                </a:schemeClr>
              </a:buClr>
              <a:buSzPct val="115000"/>
              <a:buFont typeface="+mj-lt"/>
              <a:buAutoNum type="arabicPeriod"/>
            </a:pPr>
            <a:endParaRPr lang="fr" sz="2000" dirty="0">
              <a:solidFill>
                <a:schemeClr val="bg2">
                  <a:lumMod val="20000"/>
                  <a:lumOff val="80000"/>
                </a:schemeClr>
              </a:solidFill>
            </a:endParaRPr>
          </a:p>
          <a:p>
            <a:pPr marL="0" lvl="0" indent="0" algn="l" rtl="0">
              <a:lnSpc>
                <a:spcPct val="100000"/>
              </a:lnSpc>
              <a:buClr>
                <a:schemeClr val="bg2">
                  <a:lumMod val="20000"/>
                  <a:lumOff val="80000"/>
                </a:schemeClr>
              </a:buClr>
              <a:buSzPct val="115000"/>
              <a:buNone/>
            </a:pPr>
            <a:endParaRPr lang="fr" sz="2000" dirty="0">
              <a:solidFill>
                <a:schemeClr val="bg2">
                  <a:lumMod val="20000"/>
                  <a:lumOff val="80000"/>
                </a:schemeClr>
              </a:solidFill>
            </a:endParaRPr>
          </a:p>
          <a:p>
            <a:pPr marL="0" lvl="0" indent="0" algn="l" rtl="0">
              <a:lnSpc>
                <a:spcPct val="100000"/>
              </a:lnSpc>
              <a:buClr>
                <a:schemeClr val="bg2">
                  <a:lumMod val="20000"/>
                  <a:lumOff val="80000"/>
                </a:schemeClr>
              </a:buClr>
              <a:buSzPct val="115000"/>
              <a:buNone/>
            </a:pPr>
            <a:endParaRPr lang="fr" sz="1800" dirty="0">
              <a:solidFill>
                <a:schemeClr val="bg2">
                  <a:lumMod val="20000"/>
                  <a:lumOff val="80000"/>
                </a:schemeClr>
              </a:solidFill>
            </a:endParaRPr>
          </a:p>
        </p:txBody>
      </p:sp>
    </p:spTree>
    <p:extLst>
      <p:ext uri="{BB962C8B-B14F-4D97-AF65-F5344CB8AC3E}">
        <p14:creationId xmlns:p14="http://schemas.microsoft.com/office/powerpoint/2010/main" val="18851970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840125"/>
          </a:xfrm>
        </p:spPr>
        <p:txBody>
          <a:bodyPr/>
          <a:lstStyle/>
          <a:p>
            <a:pPr algn="l" rtl="0"/>
            <a:r>
              <a:rPr lang="fr" b="0" i="0" u="none" baseline="0"/>
              <a:t>Méthodes de télédétection par satellite</a:t>
            </a:r>
            <a:endParaRPr lang="fr" dirty="0"/>
          </a:p>
        </p:txBody>
      </p:sp>
      <p:sp>
        <p:nvSpPr>
          <p:cNvPr id="3" name="Text Placeholder 2"/>
          <p:cNvSpPr>
            <a:spLocks noGrp="1"/>
          </p:cNvSpPr>
          <p:nvPr>
            <p:ph type="body" sz="quarter" idx="10"/>
          </p:nvPr>
        </p:nvSpPr>
        <p:spPr>
          <a:xfrm>
            <a:off x="350861" y="1180074"/>
            <a:ext cx="8682043" cy="4783998"/>
          </a:xfrm>
        </p:spPr>
        <p:txBody>
          <a:bodyPr/>
          <a:lstStyle/>
          <a:p>
            <a:pPr algn="l" rtl="0"/>
            <a:r>
              <a:rPr lang="fr" sz="1800" b="0" i="0" u="none" baseline="0" dirty="0"/>
              <a:t>Plusieurs techniques de télédétection ont été développées pour cartographier les principaux types de dégradation des forêts.</a:t>
            </a:r>
          </a:p>
          <a:p>
            <a:pPr algn="l" rtl="0"/>
            <a:r>
              <a:rPr lang="fr" sz="1800" b="0" i="0" u="none" baseline="0" dirty="0"/>
              <a:t>Le choix de la méthode dépend des facteurs </a:t>
            </a:r>
            <a:r>
              <a:rPr lang="fr" sz="1800" b="0" i="0" u="none" baseline="0" dirty="0" smtClean="0"/>
              <a:t>suivants :</a:t>
            </a:r>
            <a:endParaRPr lang="fr" sz="1800" b="0" i="0" u="none" baseline="0" dirty="0"/>
          </a:p>
          <a:p>
            <a:pPr lvl="1" algn="l" rtl="0"/>
            <a:r>
              <a:rPr lang="fr" sz="1800" b="0" i="0" u="none" baseline="0" dirty="0"/>
              <a:t>Type et intensité de la dégradation</a:t>
            </a:r>
          </a:p>
          <a:p>
            <a:pPr lvl="1" algn="l" rtl="0"/>
            <a:r>
              <a:rPr lang="fr" sz="1800" b="0" i="0" u="none" baseline="0" dirty="0"/>
              <a:t>Ampleur spatiale et temporelle du problème</a:t>
            </a:r>
          </a:p>
          <a:p>
            <a:pPr algn="l" rtl="0"/>
            <a:r>
              <a:rPr lang="fr" sz="1800" b="0" i="0" u="none" baseline="0" dirty="0"/>
              <a:t>Deux méthodes de </a:t>
            </a:r>
            <a:r>
              <a:rPr lang="fr" sz="1800" b="0" i="0" u="none" baseline="0" dirty="0" smtClean="0"/>
              <a:t>base :</a:t>
            </a:r>
            <a:endParaRPr lang="fr" sz="1800" b="0" i="0" u="none" baseline="0" dirty="0"/>
          </a:p>
          <a:p>
            <a:pPr lvl="1" algn="l" rtl="0"/>
            <a:r>
              <a:rPr lang="fr" sz="1800" b="1" i="0" u="none" baseline="0" dirty="0"/>
              <a:t>Méthodes directes </a:t>
            </a:r>
            <a:r>
              <a:rPr lang="fr" sz="1800" b="0" i="0" u="none" baseline="0" dirty="0">
                <a:solidFill>
                  <a:schemeClr val="accent4"/>
                </a:solidFill>
              </a:rPr>
              <a:t>(section 3iia</a:t>
            </a:r>
            <a:r>
              <a:rPr lang="fr" sz="1800" b="0" i="0" u="none" baseline="0" dirty="0" smtClean="0">
                <a:solidFill>
                  <a:schemeClr val="accent4"/>
                </a:solidFill>
              </a:rPr>
              <a:t>) </a:t>
            </a:r>
            <a:r>
              <a:rPr lang="fr" sz="1800" b="0" i="0" u="none" baseline="0" dirty="0" smtClean="0"/>
              <a:t>: </a:t>
            </a:r>
            <a:r>
              <a:rPr lang="fr" sz="1800" b="0" i="0" u="none" baseline="0" dirty="0"/>
              <a:t>Évaluation des dommages du couvert forestier en utilisant des séries chronologiques pour détecter et cartographier les forêts dégradées</a:t>
            </a:r>
            <a:endParaRPr lang="fr" sz="1800" dirty="0"/>
          </a:p>
          <a:p>
            <a:pPr lvl="1" algn="l" rtl="0"/>
            <a:r>
              <a:rPr lang="fr" sz="1800" b="1" i="0" u="none" baseline="0" dirty="0"/>
              <a:t>Méthodes indirectes </a:t>
            </a:r>
            <a:r>
              <a:rPr lang="fr" sz="1800" b="0" i="0" u="none" baseline="0" dirty="0">
                <a:solidFill>
                  <a:schemeClr val="accent4"/>
                </a:solidFill>
              </a:rPr>
              <a:t>(3iib</a:t>
            </a:r>
            <a:r>
              <a:rPr lang="fr" sz="1800" b="0" i="0" u="none" baseline="0" dirty="0" smtClean="0">
                <a:solidFill>
                  <a:schemeClr val="accent4"/>
                </a:solidFill>
              </a:rPr>
              <a:t>) </a:t>
            </a:r>
            <a:r>
              <a:rPr lang="fr" sz="1800" b="0" i="0" u="none" baseline="0" dirty="0" smtClean="0"/>
              <a:t>: </a:t>
            </a:r>
            <a:r>
              <a:rPr lang="fr" sz="1800" b="0" i="0" u="none" baseline="0" dirty="0"/>
              <a:t>Estimation de la superficie forestière dégradée en détectant les infrastructures humaines en tant qu’indicateur indirect (et en les associant à l’analyse SIG</a:t>
            </a:r>
            <a:r>
              <a:rPr lang="fr" sz="1800" b="0" i="0" u="none" baseline="0" dirty="0" smtClean="0"/>
              <a:t>)</a:t>
            </a:r>
            <a:endParaRPr lang="fr" sz="1800" dirty="0"/>
          </a:p>
        </p:txBody>
      </p:sp>
    </p:spTree>
    <p:extLst>
      <p:ext uri="{BB962C8B-B14F-4D97-AF65-F5344CB8AC3E}">
        <p14:creationId xmlns:p14="http://schemas.microsoft.com/office/powerpoint/2010/main" val="31489435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86329"/>
          </a:xfrm>
        </p:spPr>
        <p:txBody>
          <a:bodyPr/>
          <a:lstStyle/>
          <a:p>
            <a:pPr algn="l" rtl="0"/>
            <a:r>
              <a:rPr lang="fr" sz="2800" b="0" i="0" u="none" spc="-180" dirty="0"/>
              <a:t>Problèmes de définition de la dégradation des forêts</a:t>
            </a:r>
            <a:endParaRPr lang="fr" spc="-180" dirty="0"/>
          </a:p>
        </p:txBody>
      </p:sp>
      <p:sp>
        <p:nvSpPr>
          <p:cNvPr id="3" name="Tijdelijke aanduiding voor tekst 2"/>
          <p:cNvSpPr>
            <a:spLocks noGrp="1"/>
          </p:cNvSpPr>
          <p:nvPr>
            <p:ph type="body" sz="quarter" idx="10"/>
          </p:nvPr>
        </p:nvSpPr>
        <p:spPr>
          <a:xfrm>
            <a:off x="235164" y="1121938"/>
            <a:ext cx="3661015" cy="4364463"/>
          </a:xfrm>
        </p:spPr>
        <p:txBody>
          <a:bodyPr/>
          <a:lstStyle/>
          <a:p>
            <a:pPr marL="285750" indent="-285750" algn="l" rtl="0">
              <a:lnSpc>
                <a:spcPct val="100000"/>
              </a:lnSpc>
              <a:spcBef>
                <a:spcPts val="1800"/>
              </a:spcBef>
              <a:buFont typeface="Wingdings" charset="2"/>
              <a:buChar char="§"/>
            </a:pPr>
            <a:r>
              <a:rPr lang="fr" sz="2000" b="0" i="0" u="none" baseline="0" dirty="0">
                <a:solidFill>
                  <a:schemeClr val="accent5">
                    <a:lumMod val="75000"/>
                  </a:schemeClr>
                </a:solidFill>
                <a:latin typeface="Verdana"/>
                <a:cs typeface="Verdana"/>
              </a:rPr>
              <a:t>La dégradation des forêts peut avoir de nombreux effets sur le couvert forestier.</a:t>
            </a:r>
          </a:p>
          <a:p>
            <a:pPr marL="285750" indent="-285750" algn="l" rtl="0">
              <a:lnSpc>
                <a:spcPct val="100000"/>
              </a:lnSpc>
              <a:spcBef>
                <a:spcPts val="1800"/>
              </a:spcBef>
              <a:buFont typeface="Wingdings" charset="2"/>
              <a:buChar char="§"/>
            </a:pPr>
            <a:r>
              <a:rPr lang="fr" sz="2000" b="0" i="0" u="none" baseline="0" dirty="0">
                <a:solidFill>
                  <a:schemeClr val="accent5">
                    <a:lumMod val="75000"/>
                  </a:schemeClr>
                </a:solidFill>
                <a:latin typeface="Verdana"/>
                <a:cs typeface="Verdana"/>
              </a:rPr>
              <a:t>La dégradation des forêts crée divers environnements sur les images de </a:t>
            </a:r>
            <a:r>
              <a:rPr lang="fr" sz="2000" b="0" i="0" u="none" baseline="0" dirty="0" smtClean="0">
                <a:solidFill>
                  <a:schemeClr val="accent5">
                    <a:lumMod val="75000"/>
                  </a:schemeClr>
                </a:solidFill>
                <a:latin typeface="Verdana"/>
                <a:cs typeface="Verdana"/>
              </a:rPr>
              <a:t>télédétection : </a:t>
            </a:r>
            <a:r>
              <a:rPr lang="fr" sz="2000" b="0" i="0" u="none" baseline="0" dirty="0">
                <a:solidFill>
                  <a:schemeClr val="accent5">
                    <a:lumMod val="75000"/>
                  </a:schemeClr>
                </a:solidFill>
                <a:latin typeface="Verdana"/>
                <a:cs typeface="Verdana"/>
              </a:rPr>
              <a:t>forêts non perturbées, petites clairières, vieilles forêts dégradées (régénération des forêts), etc.</a:t>
            </a:r>
          </a:p>
          <a:p>
            <a:pPr algn="l" rtl="0">
              <a:lnSpc>
                <a:spcPct val="100000"/>
              </a:lnSpc>
              <a:spcBef>
                <a:spcPts val="1800"/>
              </a:spcBef>
            </a:pPr>
            <a:endParaRPr lang="fr" sz="2000" dirty="0">
              <a:solidFill>
                <a:schemeClr val="accent5">
                  <a:lumMod val="75000"/>
                </a:schemeClr>
              </a:solidFill>
            </a:endParaRPr>
          </a:p>
        </p:txBody>
      </p:sp>
      <p:pic>
        <p:nvPicPr>
          <p:cNvPr id="5" name="Picture 4"/>
          <p:cNvPicPr>
            <a:picLocks noChangeAspect="1"/>
          </p:cNvPicPr>
          <p:nvPr/>
        </p:nvPicPr>
        <p:blipFill>
          <a:blip r:embed="rId3" cstate="print"/>
          <a:stretch>
            <a:fillRect/>
          </a:stretch>
        </p:blipFill>
        <p:spPr>
          <a:xfrm>
            <a:off x="3999432" y="1121938"/>
            <a:ext cx="4828792" cy="4828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903768" y="5390866"/>
            <a:ext cx="3230706" cy="553998"/>
          </a:xfrm>
          <a:prstGeom prst="rect">
            <a:avLst/>
          </a:prstGeom>
          <a:noFill/>
        </p:spPr>
        <p:txBody>
          <a:bodyPr wrap="square" rtlCol="0">
            <a:spAutoFit/>
          </a:bodyPr>
          <a:lstStyle/>
          <a:p>
            <a:pPr algn="l" rtl="0">
              <a:lnSpc>
                <a:spcPts val="1800"/>
              </a:lnSpc>
            </a:pPr>
            <a:r>
              <a:rPr lang="fr" sz="1400" b="0" i="0" u="none" baseline="0" dirty="0">
                <a:solidFill>
                  <a:schemeClr val="accent6"/>
                </a:solidFill>
                <a:latin typeface="Verdana" pitchFamily="34" charset="0"/>
              </a:rPr>
              <a:t>Tiré du </a:t>
            </a:r>
            <a:r>
              <a:rPr lang="fr" sz="1400" b="0" i="0" u="none" baseline="0" dirty="0" smtClean="0">
                <a:solidFill>
                  <a:schemeClr val="accent6"/>
                </a:solidFill>
                <a:latin typeface="Verdana" pitchFamily="34" charset="0"/>
              </a:rPr>
              <a:t>Manuel </a:t>
            </a:r>
            <a:r>
              <a:rPr lang="fr" sz="1400" b="0" i="0" u="none" baseline="0" dirty="0">
                <a:solidFill>
                  <a:schemeClr val="accent6"/>
                </a:solidFill>
                <a:latin typeface="Verdana" pitchFamily="34" charset="0"/>
              </a:rPr>
              <a:t>de référence </a:t>
            </a:r>
            <a:r>
              <a:rPr lang="fr" sz="1400" b="0" i="0" u="none" baseline="0" dirty="0" smtClean="0">
                <a:solidFill>
                  <a:schemeClr val="accent6"/>
                </a:solidFill>
                <a:latin typeface="Verdana" pitchFamily="34" charset="0"/>
              </a:rPr>
              <a:t/>
            </a:r>
            <a:br>
              <a:rPr lang="fr" sz="1400" b="0" i="0" u="none" baseline="0" dirty="0" smtClean="0">
                <a:solidFill>
                  <a:schemeClr val="accent6"/>
                </a:solidFill>
                <a:latin typeface="Verdana" pitchFamily="34" charset="0"/>
              </a:rPr>
            </a:br>
            <a:r>
              <a:rPr lang="fr" sz="1400" b="0" i="0" u="none" baseline="0" dirty="0" smtClean="0">
                <a:solidFill>
                  <a:schemeClr val="accent6"/>
                </a:solidFill>
                <a:latin typeface="Verdana" pitchFamily="34" charset="0"/>
              </a:rPr>
              <a:t>(</a:t>
            </a:r>
            <a:r>
              <a:rPr lang="fr" sz="1400" b="0" i="0" u="none" baseline="0" dirty="0">
                <a:solidFill>
                  <a:schemeClr val="accent6"/>
                </a:solidFill>
                <a:latin typeface="Verdana" pitchFamily="34" charset="0"/>
              </a:rPr>
              <a:t>Sourcebook) 2014. </a:t>
            </a:r>
            <a:r>
              <a:rPr lang="fr" sz="1400" b="0" i="0" u="none" baseline="0" dirty="0" smtClean="0">
                <a:solidFill>
                  <a:schemeClr val="accent6"/>
                </a:solidFill>
                <a:latin typeface="Verdana" pitchFamily="34" charset="0"/>
              </a:rPr>
              <a:t>Figure 2.2.1</a:t>
            </a:r>
            <a:endParaRPr lang="fr" sz="1400" dirty="0" smtClean="0">
              <a:solidFill>
                <a:schemeClr val="accent6"/>
              </a:solidFill>
              <a:latin typeface="Verdana" pitchFamily="34" charset="0"/>
            </a:endParaRPr>
          </a:p>
        </p:txBody>
      </p:sp>
    </p:spTree>
    <p:extLst>
      <p:ext uri="{BB962C8B-B14F-4D97-AF65-F5344CB8AC3E}">
        <p14:creationId xmlns:p14="http://schemas.microsoft.com/office/powerpoint/2010/main" val="23871363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9"/>
            <a:ext cx="8442796" cy="609784"/>
          </a:xfrm>
        </p:spPr>
        <p:txBody>
          <a:bodyPr/>
          <a:lstStyle/>
          <a:p>
            <a:pPr algn="l" rtl="0"/>
            <a:r>
              <a:rPr lang="fr" b="0" i="0" u="none" baseline="0" dirty="0"/>
              <a:t>Méthodes de télédétection</a:t>
            </a:r>
          </a:p>
        </p:txBody>
      </p:sp>
      <p:sp>
        <p:nvSpPr>
          <p:cNvPr id="4" name="Text Placeholder 3"/>
          <p:cNvSpPr>
            <a:spLocks noGrp="1"/>
          </p:cNvSpPr>
          <p:nvPr>
            <p:ph type="body" sz="quarter" idx="10"/>
          </p:nvPr>
        </p:nvSpPr>
        <p:spPr>
          <a:xfrm>
            <a:off x="5507626" y="1099960"/>
            <a:ext cx="3621284" cy="4285231"/>
          </a:xfrm>
          <a:noFill/>
        </p:spPr>
        <p:txBody>
          <a:bodyPr/>
          <a:lstStyle/>
          <a:p>
            <a:pPr algn="l" rtl="0"/>
            <a:r>
              <a:rPr lang="fr" sz="1700" b="0" i="0" u="none" baseline="0" dirty="0"/>
              <a:t>Les images à très haute résolution spatiale facilitent la détection visuelle de la dégradation des forêts</a:t>
            </a:r>
            <a:r>
              <a:rPr lang="fr" sz="1700" b="0" i="0" u="none" baseline="0" dirty="0" smtClean="0"/>
              <a:t>.</a:t>
            </a:r>
            <a:endParaRPr lang="fr" sz="1700" b="0" i="0" u="none" baseline="0" dirty="0"/>
          </a:p>
          <a:p>
            <a:pPr algn="l" rtl="0"/>
            <a:r>
              <a:rPr lang="fr" sz="1700" b="0" i="0" u="none" baseline="0" dirty="0"/>
              <a:t>Les images à résolution spatiale moyenne avec un plus grand nombre de bandes spectrales, de type Landsat, peuvent être utiles pour cartographier et surveiller la dégradation des forêts avec une couverture temporelle élevée.</a:t>
            </a:r>
            <a:endParaRPr lang="fr" sz="1700" dirty="0"/>
          </a:p>
        </p:txBody>
      </p:sp>
      <p:pic>
        <p:nvPicPr>
          <p:cNvPr id="3" name="Picture 2"/>
          <p:cNvPicPr>
            <a:picLocks noChangeAspect="1"/>
          </p:cNvPicPr>
          <p:nvPr/>
        </p:nvPicPr>
        <p:blipFill>
          <a:blip r:embed="rId2" cstate="print"/>
          <a:stretch>
            <a:fillRect/>
          </a:stretch>
        </p:blipFill>
        <p:spPr>
          <a:xfrm>
            <a:off x="243715" y="1127680"/>
            <a:ext cx="5277407" cy="4866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5773013" y="5467402"/>
            <a:ext cx="3151825" cy="553998"/>
          </a:xfrm>
          <a:prstGeom prst="rect">
            <a:avLst/>
          </a:prstGeom>
          <a:noFill/>
        </p:spPr>
        <p:txBody>
          <a:bodyPr wrap="none" rtlCol="0">
            <a:spAutoFit/>
          </a:bodyPr>
          <a:lstStyle/>
          <a:p>
            <a:pPr algn="l" rtl="0">
              <a:lnSpc>
                <a:spcPts val="1800"/>
              </a:lnSpc>
            </a:pPr>
            <a:r>
              <a:rPr lang="fr" sz="1400" b="0" i="0" u="none" baseline="0" dirty="0">
                <a:solidFill>
                  <a:schemeClr val="accent6"/>
                </a:solidFill>
                <a:latin typeface="Verdana" pitchFamily="34" charset="0"/>
              </a:rPr>
              <a:t>Tiré du </a:t>
            </a:r>
            <a:r>
              <a:rPr lang="fr" sz="1400" b="0" i="0" u="none" baseline="0" dirty="0" smtClean="0">
                <a:solidFill>
                  <a:schemeClr val="accent6"/>
                </a:solidFill>
                <a:latin typeface="Verdana" pitchFamily="34" charset="0"/>
              </a:rPr>
              <a:t>Manuel </a:t>
            </a:r>
            <a:r>
              <a:rPr lang="fr" sz="1400" b="0" i="0" u="none" baseline="0" dirty="0">
                <a:solidFill>
                  <a:schemeClr val="accent6"/>
                </a:solidFill>
                <a:latin typeface="Verdana" pitchFamily="34" charset="0"/>
              </a:rPr>
              <a:t>de référence </a:t>
            </a:r>
            <a:r>
              <a:rPr lang="fr" sz="1400" b="0" i="0" u="none" baseline="0" dirty="0" smtClean="0">
                <a:solidFill>
                  <a:schemeClr val="accent6"/>
                </a:solidFill>
                <a:latin typeface="Verdana" pitchFamily="34" charset="0"/>
              </a:rPr>
              <a:t/>
            </a:r>
            <a:br>
              <a:rPr lang="fr" sz="1400" b="0" i="0" u="none" baseline="0" dirty="0" smtClean="0">
                <a:solidFill>
                  <a:schemeClr val="accent6"/>
                </a:solidFill>
                <a:latin typeface="Verdana" pitchFamily="34" charset="0"/>
              </a:rPr>
            </a:br>
            <a:r>
              <a:rPr lang="fr" sz="1400" b="0" i="0" u="none" baseline="0" dirty="0" smtClean="0">
                <a:solidFill>
                  <a:schemeClr val="accent6"/>
                </a:solidFill>
                <a:latin typeface="Verdana" pitchFamily="34" charset="0"/>
              </a:rPr>
              <a:t>(</a:t>
            </a:r>
            <a:r>
              <a:rPr lang="fr" sz="1400" b="0" i="0" u="none" baseline="0" dirty="0">
                <a:solidFill>
                  <a:schemeClr val="accent6"/>
                </a:solidFill>
                <a:latin typeface="Verdana" pitchFamily="34" charset="0"/>
              </a:rPr>
              <a:t>Sourcebook) 2014. </a:t>
            </a:r>
            <a:r>
              <a:rPr lang="fr" sz="1400" b="0" i="0" u="none" baseline="0" dirty="0" smtClean="0">
                <a:solidFill>
                  <a:schemeClr val="accent6"/>
                </a:solidFill>
                <a:latin typeface="Verdana" pitchFamily="34" charset="0"/>
              </a:rPr>
              <a:t>Figure 2.2.3</a:t>
            </a:r>
            <a:endParaRPr lang="fr" sz="1400" dirty="0" smtClean="0">
              <a:solidFill>
                <a:schemeClr val="accent6"/>
              </a:solidFill>
              <a:latin typeface="Verdana" pitchFamily="34" charset="0"/>
            </a:endParaRPr>
          </a:p>
        </p:txBody>
      </p:sp>
    </p:spTree>
    <p:extLst>
      <p:ext uri="{BB962C8B-B14F-4D97-AF65-F5344CB8AC3E}">
        <p14:creationId xmlns:p14="http://schemas.microsoft.com/office/powerpoint/2010/main" val="3479000888"/>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862181"/>
            <a:ext cx="9144000" cy="995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 dirty="0"/>
          </a:p>
        </p:txBody>
      </p:sp>
      <p:sp>
        <p:nvSpPr>
          <p:cNvPr id="2" name="Title 1"/>
          <p:cNvSpPr>
            <a:spLocks noGrp="1"/>
          </p:cNvSpPr>
          <p:nvPr>
            <p:ph type="title"/>
          </p:nvPr>
        </p:nvSpPr>
        <p:spPr>
          <a:xfrm>
            <a:off x="491642" y="102863"/>
            <a:ext cx="8442796" cy="1119881"/>
          </a:xfrm>
        </p:spPr>
        <p:txBody>
          <a:bodyPr/>
          <a:lstStyle/>
          <a:p>
            <a:pPr algn="l" rtl="0"/>
            <a:r>
              <a:rPr lang="fr" sz="2400" b="0" i="0" u="none" spc="-100" dirty="0"/>
              <a:t>Exemple de méthodes de télédétection utilisées pour cartographier l’abattage sélectif et le brûlage en Amazonie</a:t>
            </a:r>
            <a:endParaRPr lang="fr" sz="2400" spc="-100" dirty="0"/>
          </a:p>
        </p:txBody>
      </p:sp>
      <p:graphicFrame>
        <p:nvGraphicFramePr>
          <p:cNvPr id="4" name="Group 654"/>
          <p:cNvGraphicFramePr>
            <a:graphicFrameLocks noGrp="1"/>
          </p:cNvGraphicFramePr>
          <p:nvPr>
            <p:extLst>
              <p:ext uri="{D42A27DB-BD31-4B8C-83A1-F6EECF244321}">
                <p14:modId xmlns:p14="http://schemas.microsoft.com/office/powerpoint/2010/main" val="588822764"/>
              </p:ext>
            </p:extLst>
          </p:nvPr>
        </p:nvGraphicFramePr>
        <p:xfrm>
          <a:off x="354274" y="1478076"/>
          <a:ext cx="8604531" cy="4754840"/>
        </p:xfrm>
        <a:graphic>
          <a:graphicData uri="http://schemas.openxmlformats.org/drawingml/2006/table">
            <a:tbl>
              <a:tblPr firstRow="1"/>
              <a:tblGrid>
                <a:gridCol w="1474526"/>
                <a:gridCol w="884087"/>
                <a:gridCol w="1258578"/>
                <a:gridCol w="1440613"/>
                <a:gridCol w="1730302"/>
                <a:gridCol w="1816425"/>
              </a:tblGrid>
              <a:tr h="4571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 sz="1200" b="1" i="0" u="none" strike="noStrike" cap="none" normalizeH="0" baseline="0" dirty="0">
                          <a:ln>
                            <a:noFill/>
                          </a:ln>
                          <a:solidFill>
                            <a:schemeClr val="bg1"/>
                          </a:solidFill>
                          <a:effectLst/>
                          <a:latin typeface="Times New Roman" charset="0"/>
                          <a:ea typeface="ＭＳ Ｐゴシック" charset="0"/>
                          <a:cs typeface="Times New Roman" charset="0"/>
                        </a:rPr>
                        <a:t>Méthode de cartographie</a:t>
                      </a:r>
                      <a:endParaRPr kumimoji="0" lang="fr" sz="1800" b="1" i="0" u="none" strike="noStrike" cap="none" normalizeH="0" baseline="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 sz="1200" b="1" i="0" u="none" strike="noStrike" cap="none" normalizeH="0" baseline="0">
                          <a:ln>
                            <a:noFill/>
                          </a:ln>
                          <a:solidFill>
                            <a:schemeClr val="bg1"/>
                          </a:solidFill>
                          <a:effectLst/>
                          <a:latin typeface="Times New Roman" charset="0"/>
                          <a:ea typeface="ＭＳ Ｐゴシック" charset="0"/>
                          <a:cs typeface="Times New Roman" charset="0"/>
                        </a:rPr>
                        <a:t>Capteur</a:t>
                      </a:r>
                      <a:endParaRPr kumimoji="0" lang="fr" sz="1800" b="1" i="0" u="none" strike="noStrike" cap="none" normalizeH="0" baseline="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 sz="1200" b="1" i="0" u="none" strike="noStrike" cap="none" normalizeH="0" baseline="0">
                          <a:ln>
                            <a:noFill/>
                          </a:ln>
                          <a:solidFill>
                            <a:schemeClr val="bg1"/>
                          </a:solidFill>
                          <a:effectLst/>
                          <a:latin typeface="Times New Roman" charset="0"/>
                          <a:ea typeface="ＭＳ Ｐゴシック" charset="0"/>
                          <a:cs typeface="Times New Roman" charset="0"/>
                        </a:rPr>
                        <a:t>Étendue spatiale</a:t>
                      </a:r>
                      <a:endParaRPr kumimoji="0" lang="fr" sz="1800" b="1" i="0" u="none" strike="noStrike" cap="none" normalizeH="0" baseline="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 sz="1200" b="1" i="0" u="none" strike="noStrike" cap="none" normalizeH="0" baseline="0" dirty="0">
                          <a:ln>
                            <a:noFill/>
                          </a:ln>
                          <a:solidFill>
                            <a:schemeClr val="bg1"/>
                          </a:solidFill>
                          <a:effectLst/>
                          <a:latin typeface="Times New Roman" charset="0"/>
                          <a:ea typeface="ＭＳ Ｐゴシック" charset="0"/>
                          <a:cs typeface="Times New Roman" charset="0"/>
                        </a:rPr>
                        <a:t>Objectif</a:t>
                      </a:r>
                      <a:endParaRPr kumimoji="0" lang="fr" sz="1800" b="1" i="0" u="none" strike="noStrike" cap="none" normalizeH="0" baseline="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 sz="1200" b="1" i="0" u="none" strike="noStrike" cap="none" normalizeH="0" baseline="0">
                          <a:ln>
                            <a:noFill/>
                          </a:ln>
                          <a:solidFill>
                            <a:schemeClr val="bg1"/>
                          </a:solidFill>
                          <a:effectLst/>
                          <a:latin typeface="Times New Roman" charset="0"/>
                          <a:ea typeface="ＭＳ Ｐゴシック" charset="0"/>
                          <a:cs typeface="Times New Roman" charset="0"/>
                        </a:rPr>
                        <a:t>Avantages</a:t>
                      </a:r>
                      <a:endParaRPr kumimoji="0" lang="fr" sz="1800" b="1" i="0" u="none" strike="noStrike" cap="none" normalizeH="0" baseline="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 sz="1200" b="1" i="0" u="none" strike="noStrike" cap="none" normalizeH="0" baseline="0">
                          <a:ln>
                            <a:noFill/>
                          </a:ln>
                          <a:solidFill>
                            <a:schemeClr val="bg1"/>
                          </a:solidFill>
                          <a:effectLst/>
                          <a:latin typeface="Times New Roman" charset="0"/>
                          <a:ea typeface="ＭＳ Ｐゴシック" charset="0"/>
                          <a:cs typeface="Times New Roman" charset="0"/>
                        </a:rPr>
                        <a:t>Inconvénients</a:t>
                      </a:r>
                      <a:endParaRPr kumimoji="0" lang="fr" sz="1800" b="1" i="0" u="none" strike="noStrike" cap="none" normalizeH="0" baseline="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r>
              <a:tr h="33524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 sz="1200" b="0" i="0" u="none" strike="noStrike" cap="none" normalizeH="0" baseline="0" dirty="0">
                          <a:ln>
                            <a:noFill/>
                          </a:ln>
                          <a:solidFill>
                            <a:schemeClr val="tx1"/>
                          </a:solidFill>
                          <a:effectLst/>
                          <a:latin typeface="Verdana" charset="0"/>
                          <a:ea typeface="ＭＳ Ｐゴシック" charset="0"/>
                          <a:cs typeface="Times New Roman" charset="0"/>
                        </a:rPr>
                        <a:t>Interprétation visuelle</a:t>
                      </a:r>
                      <a:endParaRPr kumimoji="0" lang="fr" sz="1200" b="0" i="0" u="none" strike="noStrike" cap="none" normalizeH="0" baseline="0" dirty="0">
                        <a:ln>
                          <a:noFill/>
                        </a:ln>
                        <a:solidFill>
                          <a:schemeClr val="tx1"/>
                        </a:solidFill>
                        <a:effectLst/>
                        <a:latin typeface="Arial" charset="0"/>
                        <a:ea typeface="ＭＳ Ｐゴシック" charset="0"/>
                      </a:endParaRPr>
                    </a:p>
                  </a:txBody>
                  <a:tcPr marT="45715" marB="45715" anchor="ctr" horzOverflow="overflow">
                    <a:lnL>
                      <a:noFill/>
                    </a:lnL>
                    <a:lnR w="12700" cap="flat" cmpd="sng" algn="ctr">
                      <a:solidFill>
                        <a:schemeClr val="hlink"/>
                      </a:solidFill>
                      <a:prstDash val="solid"/>
                      <a:round/>
                      <a:headEnd type="none" w="med" len="med"/>
                      <a:tailEnd type="none" w="med" len="med"/>
                    </a:lnR>
                    <a:lnT>
                      <a:noFill/>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200" b="0" i="0" u="none" strike="noStrike" cap="none" normalizeH="0" baseline="0">
                          <a:ln>
                            <a:noFill/>
                          </a:ln>
                          <a:solidFill>
                            <a:schemeClr val="tx1"/>
                          </a:solidFill>
                          <a:effectLst/>
                          <a:latin typeface="Verdana" charset="0"/>
                          <a:ea typeface="ＭＳ Ｐゴシック" charset="0"/>
                          <a:cs typeface="Times New Roman" charset="0"/>
                        </a:rPr>
                        <a:t>Landsat TM5</a:t>
                      </a:r>
                      <a:endParaRPr kumimoji="0" lang="fr"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a:noFill/>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200" b="0" i="0" u="none" strike="noStrike" cap="none" normalizeH="0" baseline="0">
                          <a:ln>
                            <a:noFill/>
                          </a:ln>
                          <a:solidFill>
                            <a:schemeClr val="tx1"/>
                          </a:solidFill>
                          <a:effectLst/>
                          <a:latin typeface="Verdana" charset="0"/>
                          <a:ea typeface="ＭＳ Ｐゴシック" charset="0"/>
                          <a:cs typeface="Times New Roman" charset="0"/>
                        </a:rPr>
                        <a:t>Locale</a:t>
                      </a:r>
                      <a:endParaRPr kumimoji="0" lang="fr"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a:noFill/>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200" b="0" i="0" u="none" strike="noStrike" cap="none" normalizeH="0" baseline="0">
                          <a:ln>
                            <a:noFill/>
                          </a:ln>
                          <a:solidFill>
                            <a:schemeClr val="tx1"/>
                          </a:solidFill>
                          <a:effectLst/>
                          <a:latin typeface="Verdana" charset="0"/>
                          <a:ea typeface="ＭＳ Ｐゴシック" charset="0"/>
                          <a:cs typeface="Times New Roman" charset="0"/>
                        </a:rPr>
                        <a:t>Cartographie de l’ensemble de la surface de coupe</a:t>
                      </a:r>
                      <a:endParaRPr kumimoji="0" lang="fr"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a:noFill/>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200" b="0" i="0" u="none" strike="noStrike" cap="none" normalizeH="0" baseline="0">
                          <a:ln>
                            <a:noFill/>
                          </a:ln>
                          <a:solidFill>
                            <a:schemeClr val="tx1"/>
                          </a:solidFill>
                          <a:effectLst/>
                          <a:latin typeface="Verdana" charset="0"/>
                          <a:ea typeface="ＭＳ Ｐゴシック" charset="0"/>
                          <a:cs typeface="Times New Roman" charset="0"/>
                        </a:rPr>
                        <a:t>Ne nécessite pas de techniques sophistiquées de traitement de </a:t>
                      </a:r>
                      <a:r>
                        <a:rPr kumimoji="0" lang="fr" sz="1200" b="0" i="0" u="none" strike="noStrike" cap="none" normalizeH="0" baseline="0" smtClean="0">
                          <a:ln>
                            <a:noFill/>
                          </a:ln>
                          <a:solidFill>
                            <a:schemeClr val="tx1"/>
                          </a:solidFill>
                          <a:effectLst/>
                          <a:latin typeface="Verdana" charset="0"/>
                          <a:ea typeface="ＭＳ Ｐゴシック" charset="0"/>
                          <a:cs typeface="Times New Roman" charset="0"/>
                        </a:rPr>
                        <a:t>l’image</a:t>
                      </a:r>
                      <a:endParaRPr kumimoji="0" lang="fr"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a:noFill/>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200" b="0" i="0" u="none" strike="noStrike" cap="none" normalizeH="0" baseline="0">
                          <a:ln>
                            <a:noFill/>
                          </a:ln>
                          <a:solidFill>
                            <a:schemeClr val="tx1"/>
                          </a:solidFill>
                          <a:effectLst/>
                          <a:latin typeface="Verdana" charset="0"/>
                          <a:ea typeface="ＭＳ Ｐゴシック" charset="0"/>
                          <a:cs typeface="Times New Roman" charset="0"/>
                        </a:rPr>
                        <a:t>Laborieuse pour de grandes étendues et délimitation subjective des limites.</a:t>
                      </a:r>
                      <a:endParaRPr kumimoji="0" lang="fr"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a:noFill/>
                    </a:lnR>
                    <a:lnT>
                      <a:noFill/>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r>
              <a:tr h="335245">
                <a:tc vMerge="1">
                  <a:txBody>
                    <a:bodyPr/>
                    <a:lstStyle/>
                    <a:p>
                      <a:endParaRPr lang="f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200" b="0" i="0" u="none" strike="noStrike" cap="none" normalizeH="0" baseline="0">
                          <a:ln>
                            <a:noFill/>
                          </a:ln>
                          <a:solidFill>
                            <a:schemeClr val="tx1"/>
                          </a:solidFill>
                          <a:effectLst/>
                          <a:latin typeface="Verdana" charset="0"/>
                          <a:ea typeface="ＭＳ Ｐゴシック" charset="0"/>
                          <a:cs typeface="Times New Roman" charset="0"/>
                        </a:rPr>
                        <a:t>Landsat TM5</a:t>
                      </a:r>
                      <a:endParaRPr kumimoji="0" lang="fr"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200" b="0" i="0" u="none" strike="noStrike" cap="none" normalizeH="0" baseline="0">
                          <a:ln>
                            <a:noFill/>
                          </a:ln>
                          <a:solidFill>
                            <a:schemeClr val="tx1"/>
                          </a:solidFill>
                          <a:effectLst/>
                          <a:latin typeface="Verdana" charset="0"/>
                          <a:ea typeface="ＭＳ Ｐゴシック" charset="0"/>
                          <a:cs typeface="Times New Roman" charset="0"/>
                        </a:rPr>
                        <a:t>Amazonie</a:t>
                      </a:r>
                      <a:endParaRPr kumimoji="0" lang="fr"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vMerge="1">
                  <a:txBody>
                    <a:bodyPr/>
                    <a:lstStyle/>
                    <a:p>
                      <a:endParaRPr lang="fr"/>
                    </a:p>
                  </a:txBody>
                  <a:tcPr/>
                </a:tc>
                <a:tc vMerge="1">
                  <a:txBody>
                    <a:bodyPr/>
                    <a:lstStyle/>
                    <a:p>
                      <a:endParaRPr lang="fr"/>
                    </a:p>
                  </a:txBody>
                  <a:tcPr/>
                </a:tc>
                <a:tc vMerge="1">
                  <a:txBody>
                    <a:bodyPr/>
                    <a:lstStyle/>
                    <a:p>
                      <a:endParaRPr lang="fr"/>
                    </a:p>
                  </a:txBody>
                  <a:tcPr/>
                </a:tc>
              </a:tr>
              <a:tr h="7009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 sz="1200" b="0" i="0" u="none" strike="noStrike" cap="none" normalizeH="0" baseline="0" dirty="0">
                          <a:ln>
                            <a:noFill/>
                          </a:ln>
                          <a:solidFill>
                            <a:schemeClr val="tx1"/>
                          </a:solidFill>
                          <a:effectLst/>
                          <a:latin typeface="Verdana" charset="0"/>
                          <a:ea typeface="ＭＳ Ｐゴシック" charset="0"/>
                          <a:cs typeface="Times New Roman" charset="0"/>
                        </a:rPr>
                        <a:t>Détection des jetées </a:t>
                      </a:r>
                      <a:r>
                        <a:rPr kumimoji="0" lang="fr" sz="1200" b="0" i="0" u="none" strike="noStrike" cap="none" normalizeH="0" baseline="0" dirty="0" smtClean="0">
                          <a:ln>
                            <a:noFill/>
                          </a:ln>
                          <a:solidFill>
                            <a:schemeClr val="tx1"/>
                          </a:solidFill>
                          <a:effectLst/>
                          <a:latin typeface="Verdana" charset="0"/>
                          <a:ea typeface="ＭＳ Ｐゴシック" charset="0"/>
                          <a:cs typeface="Times New Roman" charset="0"/>
                        </a:rPr>
                        <a:t>+ zones </a:t>
                      </a:r>
                      <a:r>
                        <a:rPr kumimoji="0" lang="fr" sz="1200" b="0" i="0" u="none" strike="noStrike" cap="none" normalizeH="0" baseline="0" dirty="0">
                          <a:ln>
                            <a:noFill/>
                          </a:ln>
                          <a:solidFill>
                            <a:schemeClr val="tx1"/>
                          </a:solidFill>
                          <a:effectLst/>
                          <a:latin typeface="Verdana" charset="0"/>
                          <a:ea typeface="ＭＳ Ｐゴシック" charset="0"/>
                          <a:cs typeface="Times New Roman" charset="0"/>
                        </a:rPr>
                        <a:t>tampons</a:t>
                      </a:r>
                      <a:endParaRPr kumimoji="0" lang="fr" sz="1200" b="0" i="0" u="none" strike="noStrike" cap="none" normalizeH="0" baseline="0" dirty="0">
                        <a:ln>
                          <a:noFill/>
                        </a:ln>
                        <a:solidFill>
                          <a:schemeClr val="tx1"/>
                        </a:solidFill>
                        <a:effectLst/>
                        <a:latin typeface="Arial" charset="0"/>
                        <a:ea typeface="ＭＳ Ｐゴシック" charset="0"/>
                      </a:endParaRPr>
                    </a:p>
                  </a:txBody>
                  <a:tcPr marT="45715" marB="45715" anchor="ctr" horzOverflow="overflow">
                    <a:lnL>
                      <a:noFill/>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200" b="0" i="0" u="none" strike="noStrike" cap="none" normalizeH="0" baseline="0" dirty="0">
                          <a:ln>
                            <a:noFill/>
                          </a:ln>
                          <a:solidFill>
                            <a:schemeClr val="tx1"/>
                          </a:solidFill>
                          <a:effectLst/>
                          <a:latin typeface="Verdana" charset="0"/>
                          <a:ea typeface="ＭＳ Ｐゴシック" charset="0"/>
                          <a:cs typeface="Times New Roman" charset="0"/>
                        </a:rPr>
                        <a:t>Landsat TM5 e </a:t>
                      </a:r>
                      <a:r>
                        <a:rPr kumimoji="0" lang="fr" sz="1200" b="0" i="0" u="none" strike="noStrike" cap="none" normalizeH="0" baseline="0" dirty="0" smtClean="0">
                          <a:ln>
                            <a:noFill/>
                          </a:ln>
                          <a:solidFill>
                            <a:schemeClr val="tx1"/>
                          </a:solidFill>
                          <a:effectLst/>
                          <a:latin typeface="Verdana" charset="0"/>
                          <a:ea typeface="ＭＳ Ｐゴシック" charset="0"/>
                          <a:cs typeface="Times New Roman" charset="0"/>
                        </a:rPr>
                        <a:t>ETM+</a:t>
                      </a:r>
                      <a:endParaRPr kumimoji="0" lang="fr"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200" b="0" i="0" u="none" strike="noStrike" cap="none" normalizeH="0" baseline="0">
                          <a:ln>
                            <a:noFill/>
                          </a:ln>
                          <a:solidFill>
                            <a:schemeClr val="tx1"/>
                          </a:solidFill>
                          <a:effectLst/>
                          <a:latin typeface="Verdana" charset="0"/>
                          <a:ea typeface="ＭＳ Ｐゴシック" charset="0"/>
                          <a:cs typeface="Times New Roman" charset="0"/>
                        </a:rPr>
                        <a:t>Locale</a:t>
                      </a:r>
                      <a:endParaRPr kumimoji="0" lang="fr" sz="1200" b="0" i="0" u="none" strike="noStrike" cap="none" normalizeH="0" baseline="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200" b="0" i="0" u="none" strike="noStrike" cap="none" normalizeH="0" baseline="0" dirty="0">
                          <a:ln>
                            <a:noFill/>
                          </a:ln>
                          <a:solidFill>
                            <a:schemeClr val="tx1"/>
                          </a:solidFill>
                          <a:effectLst/>
                          <a:latin typeface="Verdana" charset="0"/>
                          <a:ea typeface="ＭＳ Ｐゴシック" charset="0"/>
                          <a:cs typeface="Times New Roman" charset="0"/>
                        </a:rPr>
                        <a:t>Cartographie de l’ensemble de la surface de coupe (dommages du couvert forestier, clairières et forêts non endommagées).</a:t>
                      </a:r>
                      <a:endParaRPr kumimoji="0" lang="fr"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200" b="0" i="0" u="none" strike="noStrike" cap="none" normalizeH="0" baseline="0">
                          <a:ln>
                            <a:noFill/>
                          </a:ln>
                          <a:solidFill>
                            <a:schemeClr val="tx1"/>
                          </a:solidFill>
                          <a:effectLst/>
                          <a:latin typeface="Verdana" charset="0"/>
                          <a:ea typeface="ＭＳ Ｐゴシック" charset="0"/>
                          <a:cs typeface="Times New Roman" charset="0"/>
                        </a:rPr>
                        <a:t>Relativement simple à mettre en œuvre et estime bien la surface totale de coupe.</a:t>
                      </a:r>
                      <a:endParaRPr kumimoji="0" lang="fr"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200" b="0" i="0" u="none" strike="noStrike" cap="none" normalizeH="0" baseline="0">
                          <a:ln>
                            <a:noFill/>
                          </a:ln>
                          <a:solidFill>
                            <a:schemeClr val="tx1"/>
                          </a:solidFill>
                          <a:effectLst/>
                          <a:latin typeface="Verdana" charset="0"/>
                          <a:ea typeface="ＭＳ Ｐゴシック" charset="0"/>
                          <a:cs typeface="Times New Roman" charset="0"/>
                        </a:rPr>
                        <a:t>Les tampons d’abattage varient dans le paysage et cette méthode ne reproduit pas la géométrie de la zone exploitée</a:t>
                      </a:r>
                      <a:r>
                        <a:rPr kumimoji="0" lang="fr" sz="1200" b="0" i="0" u="none" strike="noStrike" cap="none" normalizeH="0" baseline="0" smtClean="0">
                          <a:ln>
                            <a:noFill/>
                          </a:ln>
                          <a:solidFill>
                            <a:schemeClr val="tx1"/>
                          </a:solidFill>
                          <a:effectLst/>
                          <a:latin typeface="Verdana" charset="0"/>
                          <a:ea typeface="ＭＳ Ｐゴシック" charset="0"/>
                          <a:cs typeface="Times New Roman" charset="0"/>
                        </a:rPr>
                        <a:t>.</a:t>
                      </a:r>
                      <a:endParaRPr kumimoji="0" lang="fr"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r>
              <a:tr h="7009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 sz="1200" b="0" i="0" u="none" strike="noStrike" cap="none" normalizeH="0" baseline="0">
                          <a:ln>
                            <a:noFill/>
                          </a:ln>
                          <a:solidFill>
                            <a:schemeClr val="tx1"/>
                          </a:solidFill>
                          <a:effectLst/>
                          <a:latin typeface="Verdana" charset="0"/>
                          <a:ea typeface="ＭＳ Ｐゴシック" charset="0"/>
                          <a:cs typeface="Times New Roman" charset="0"/>
                        </a:rPr>
                        <a:t>Arbre de décision</a:t>
                      </a:r>
                      <a:endParaRPr kumimoji="0" lang="fr" sz="1200" b="0" i="0" u="none" strike="noStrike" cap="none" normalizeH="0" baseline="0" dirty="0">
                        <a:ln>
                          <a:noFill/>
                        </a:ln>
                        <a:solidFill>
                          <a:schemeClr val="tx1"/>
                        </a:solidFill>
                        <a:effectLst/>
                        <a:latin typeface="Arial" charset="0"/>
                        <a:ea typeface="ＭＳ Ｐゴシック" charset="0"/>
                      </a:endParaRPr>
                    </a:p>
                  </a:txBody>
                  <a:tcPr marT="45715" marB="45715" anchor="ctr" horzOverflow="overflow">
                    <a:lnL>
                      <a:noFill/>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200" b="0" i="0" u="none" strike="noStrike" cap="none" normalizeH="0" baseline="0">
                          <a:ln>
                            <a:noFill/>
                          </a:ln>
                          <a:solidFill>
                            <a:schemeClr val="tx1"/>
                          </a:solidFill>
                          <a:effectLst/>
                          <a:latin typeface="Verdana" charset="0"/>
                          <a:ea typeface="ＭＳ Ｐゴシック" charset="0"/>
                          <a:cs typeface="Times New Roman" charset="0"/>
                        </a:rPr>
                        <a:t>SPOT 4</a:t>
                      </a:r>
                      <a:endParaRPr kumimoji="0" lang="fr"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200" b="0" i="0" u="none" strike="noStrike" cap="none" normalizeH="0" baseline="0">
                          <a:ln>
                            <a:noFill/>
                          </a:ln>
                          <a:solidFill>
                            <a:schemeClr val="tx1"/>
                          </a:solidFill>
                          <a:effectLst/>
                          <a:latin typeface="Verdana" charset="0"/>
                          <a:ea typeface="ＭＳ Ｐゴシック" charset="0"/>
                          <a:cs typeface="Times New Roman" charset="0"/>
                        </a:rPr>
                        <a:t>Locale</a:t>
                      </a:r>
                      <a:endParaRPr kumimoji="0" lang="fr"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200" b="0" i="0" u="none" strike="noStrike" cap="none" normalizeH="0" baseline="0">
                          <a:ln>
                            <a:noFill/>
                          </a:ln>
                          <a:solidFill>
                            <a:schemeClr val="tx1"/>
                          </a:solidFill>
                          <a:effectLst/>
                          <a:latin typeface="Verdana" charset="0"/>
                          <a:ea typeface="ＭＳ Ｐゴシック" charset="0"/>
                          <a:cs typeface="Times New Roman" charset="0"/>
                        </a:rPr>
                        <a:t>Cartographie des dommages du couvert forestier associés à l’abattage et au brûlage.</a:t>
                      </a:r>
                      <a:endParaRPr kumimoji="0" lang="fr"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200" b="0" i="0" u="none" strike="noStrike" cap="none" normalizeH="0" baseline="0">
                          <a:ln>
                            <a:noFill/>
                          </a:ln>
                          <a:solidFill>
                            <a:schemeClr val="tx1"/>
                          </a:solidFill>
                          <a:effectLst/>
                          <a:latin typeface="Verdana" charset="0"/>
                          <a:ea typeface="ＭＳ Ｐゴシック" charset="0"/>
                          <a:cs typeface="Times New Roman" charset="0"/>
                        </a:rPr>
                        <a:t>Règles de classification simples et intuitives.</a:t>
                      </a:r>
                      <a:endParaRPr kumimoji="0" lang="fr"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200" b="0" i="0" u="none" strike="noStrike" cap="none" normalizeH="0" baseline="0" dirty="0">
                          <a:ln>
                            <a:noFill/>
                          </a:ln>
                          <a:solidFill>
                            <a:schemeClr val="tx1"/>
                          </a:solidFill>
                          <a:effectLst/>
                          <a:latin typeface="Verdana" charset="0"/>
                          <a:ea typeface="ＭＳ Ｐゴシック" charset="0"/>
                          <a:cs typeface="Times New Roman" charset="0"/>
                        </a:rPr>
                        <a:t>N’a pas été testée sur de très grandes zones et les règles de classification peuvent varier dans le paysage.</a:t>
                      </a:r>
                      <a:endParaRPr kumimoji="0" lang="fr" sz="120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r>
            </a:tbl>
          </a:graphicData>
        </a:graphic>
      </p:graphicFrame>
      <p:sp>
        <p:nvSpPr>
          <p:cNvPr id="6" name="TextBox 5"/>
          <p:cNvSpPr txBox="1"/>
          <p:nvPr/>
        </p:nvSpPr>
        <p:spPr>
          <a:xfrm>
            <a:off x="4064018" y="6325108"/>
            <a:ext cx="4132669" cy="553998"/>
          </a:xfrm>
          <a:prstGeom prst="rect">
            <a:avLst/>
          </a:prstGeom>
          <a:noFill/>
        </p:spPr>
        <p:txBody>
          <a:bodyPr wrap="square" rtlCol="0">
            <a:spAutoFit/>
          </a:bodyPr>
          <a:lstStyle/>
          <a:p>
            <a:pPr algn="l" rtl="0">
              <a:lnSpc>
                <a:spcPts val="1800"/>
              </a:lnSpc>
            </a:pPr>
            <a:r>
              <a:rPr lang="fr" sz="1300" b="0" i="0" u="none" baseline="0" dirty="0">
                <a:solidFill>
                  <a:schemeClr val="accent6"/>
                </a:solidFill>
                <a:latin typeface="Verdana" pitchFamily="34" charset="0"/>
              </a:rPr>
              <a:t>Tiré du </a:t>
            </a:r>
            <a:r>
              <a:rPr lang="fr" sz="1300" b="0" i="0" u="none" baseline="0" dirty="0" smtClean="0">
                <a:solidFill>
                  <a:schemeClr val="accent6"/>
                </a:solidFill>
                <a:latin typeface="Verdana" pitchFamily="34" charset="0"/>
              </a:rPr>
              <a:t>Manuel </a:t>
            </a:r>
            <a:r>
              <a:rPr lang="fr" sz="1300" b="0" i="0" u="none" baseline="0" dirty="0">
                <a:solidFill>
                  <a:schemeClr val="accent6"/>
                </a:solidFill>
                <a:latin typeface="Verdana" pitchFamily="34" charset="0"/>
              </a:rPr>
              <a:t>de référence </a:t>
            </a:r>
            <a:r>
              <a:rPr lang="fr" sz="1300" b="0" i="0" u="none" baseline="0" dirty="0" smtClean="0">
                <a:solidFill>
                  <a:schemeClr val="accent6"/>
                </a:solidFill>
                <a:latin typeface="Verdana" pitchFamily="34" charset="0"/>
              </a:rPr>
              <a:t/>
            </a:r>
            <a:br>
              <a:rPr lang="fr" sz="1300" b="0" i="0" u="none" baseline="0" dirty="0" smtClean="0">
                <a:solidFill>
                  <a:schemeClr val="accent6"/>
                </a:solidFill>
                <a:latin typeface="Verdana" pitchFamily="34" charset="0"/>
              </a:rPr>
            </a:br>
            <a:r>
              <a:rPr lang="fr" sz="1300" b="0" i="0" u="none" baseline="0" dirty="0" smtClean="0">
                <a:solidFill>
                  <a:schemeClr val="accent6"/>
                </a:solidFill>
                <a:latin typeface="Verdana" pitchFamily="34" charset="0"/>
              </a:rPr>
              <a:t>(</a:t>
            </a:r>
            <a:r>
              <a:rPr lang="fr" sz="1300" b="0" i="0" u="none" baseline="0" dirty="0">
                <a:solidFill>
                  <a:schemeClr val="accent6"/>
                </a:solidFill>
                <a:latin typeface="Verdana" pitchFamily="34" charset="0"/>
              </a:rPr>
              <a:t>Sourcebook) 2014. </a:t>
            </a:r>
            <a:r>
              <a:rPr lang="fr" sz="1300" b="0" i="0" u="none" baseline="0" dirty="0" smtClean="0">
                <a:solidFill>
                  <a:schemeClr val="accent6"/>
                </a:solidFill>
                <a:latin typeface="Verdana" pitchFamily="34" charset="0"/>
              </a:rPr>
              <a:t>Tableau 2.2.1</a:t>
            </a:r>
            <a:endParaRPr lang="fr" sz="1300" dirty="0" smtClean="0">
              <a:solidFill>
                <a:schemeClr val="accent6"/>
              </a:solidFill>
              <a:latin typeface="Verdana" pitchFamily="34" charset="0"/>
            </a:endParaRPr>
          </a:p>
        </p:txBody>
      </p:sp>
    </p:spTree>
    <p:extLst>
      <p:ext uri="{BB962C8B-B14F-4D97-AF65-F5344CB8AC3E}">
        <p14:creationId xmlns:p14="http://schemas.microsoft.com/office/powerpoint/2010/main" val="9135996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pPr algn="l" rtl="0"/>
            <a:r>
              <a:rPr lang="fr" b="0" i="0" u="none" baseline="0"/>
              <a:t>Plan du cours</a:t>
            </a:r>
            <a:endParaRPr lang="fr" dirty="0"/>
          </a:p>
        </p:txBody>
      </p:sp>
      <p:sp>
        <p:nvSpPr>
          <p:cNvPr id="3" name="Tijdelijke aanduiding voor tekst 2"/>
          <p:cNvSpPr>
            <a:spLocks noGrp="1"/>
          </p:cNvSpPr>
          <p:nvPr>
            <p:ph type="body" sz="quarter" idx="10"/>
          </p:nvPr>
        </p:nvSpPr>
        <p:spPr>
          <a:xfrm>
            <a:off x="421200" y="1375984"/>
            <a:ext cx="8521188" cy="3950678"/>
          </a:xfrm>
        </p:spPr>
        <p:txBody>
          <a:bodyPr/>
          <a:lstStyle/>
          <a:p>
            <a:pPr marL="457200" lvl="0" indent="-457200" algn="l" rtl="0">
              <a:lnSpc>
                <a:spcPct val="100000"/>
              </a:lnSpc>
              <a:buSzPct val="115000"/>
              <a:buFont typeface="+mj-lt"/>
              <a:buAutoNum type="arabicPeriod"/>
            </a:pPr>
            <a:r>
              <a:rPr lang="fr" sz="2000" b="0" i="0" u="none" baseline="0"/>
              <a:t>Définition de la dégradation des forêts et contexte des Recommandations du GIEC en matière de bonnes pratiques</a:t>
            </a:r>
          </a:p>
          <a:p>
            <a:pPr marL="457200" lvl="0" indent="-457200" algn="l" rtl="0">
              <a:lnSpc>
                <a:spcPct val="100000"/>
              </a:lnSpc>
              <a:buSzPct val="115000"/>
              <a:buFont typeface="+mj-lt"/>
              <a:buAutoNum type="arabicPeriod"/>
            </a:pPr>
            <a:r>
              <a:rPr lang="fr" sz="2000" b="0" i="0" u="none" baseline="0"/>
              <a:t>Types de dégradation des forêts</a:t>
            </a:r>
          </a:p>
          <a:p>
            <a:pPr marL="457200" lvl="0" indent="-457200" algn="l" rtl="0">
              <a:lnSpc>
                <a:spcPct val="100000"/>
              </a:lnSpc>
              <a:buSzPct val="115000"/>
              <a:buFont typeface="+mj-lt"/>
              <a:buAutoNum type="arabicPeriod"/>
            </a:pPr>
            <a:r>
              <a:rPr lang="fr" sz="2000" b="0" i="0" u="none" baseline="0"/>
              <a:t>Méthodes d’évaluation des superficies forestières </a:t>
            </a:r>
            <a:r>
              <a:rPr lang="fr" sz="2000" b="0" i="0" u="none" baseline="0" smtClean="0"/>
              <a:t>dégradées :</a:t>
            </a:r>
            <a:endParaRPr lang="fr" sz="2000" b="0" i="0" u="none" baseline="0"/>
          </a:p>
          <a:p>
            <a:pPr marL="1244600" lvl="1" indent="-514350" algn="l" rtl="0">
              <a:lnSpc>
                <a:spcPct val="100000"/>
              </a:lnSpc>
              <a:buFont typeface="+mj-lt"/>
              <a:buAutoNum type="romanLcPeriod"/>
            </a:pPr>
            <a:r>
              <a:rPr lang="fr" sz="2000" b="0" i="0" u="none" baseline="0"/>
              <a:t>Surveillance de la dégradation des forêts due à l’abattage sélectif</a:t>
            </a:r>
          </a:p>
          <a:p>
            <a:pPr marL="1244600" lvl="1" indent="-514350" algn="l" rtl="0">
              <a:lnSpc>
                <a:spcPct val="100000"/>
              </a:lnSpc>
              <a:buFont typeface="+mj-lt"/>
              <a:buAutoNum type="romanLcPeriod"/>
            </a:pPr>
            <a:r>
              <a:rPr lang="fr" sz="2000" b="0" i="0" u="none" baseline="0"/>
              <a:t>Méthodes de </a:t>
            </a:r>
            <a:r>
              <a:rPr lang="fr" sz="2000" b="0" i="0" u="none" baseline="0" smtClean="0"/>
              <a:t>télédétection :</a:t>
            </a:r>
            <a:endParaRPr lang="fr" sz="2000" dirty="0"/>
          </a:p>
          <a:p>
            <a:pPr marL="2141537" lvl="2" indent="-514350" algn="l" rtl="0">
              <a:lnSpc>
                <a:spcPct val="100000"/>
              </a:lnSpc>
              <a:buFont typeface="+mj-lt"/>
              <a:buAutoNum type="alphaLcParenR"/>
            </a:pPr>
            <a:r>
              <a:rPr lang="fr" sz="2000" b="0" i="0" u="none" baseline="0"/>
              <a:t>méthodes directes</a:t>
            </a:r>
          </a:p>
          <a:p>
            <a:pPr marL="2141537" lvl="2" indent="-514350" algn="l" rtl="0">
              <a:lnSpc>
                <a:spcPct val="100000"/>
              </a:lnSpc>
              <a:buFont typeface="+mj-lt"/>
              <a:buAutoNum type="alphaLcParenR"/>
            </a:pPr>
            <a:r>
              <a:rPr lang="fr" sz="2000" b="0" i="0" u="none" baseline="0"/>
              <a:t>méthodes indirectes</a:t>
            </a:r>
          </a:p>
          <a:p>
            <a:pPr marL="457200" lvl="0" indent="-457200" algn="l" rtl="0">
              <a:lnSpc>
                <a:spcPct val="100000"/>
              </a:lnSpc>
              <a:buSzPct val="115000"/>
              <a:buFont typeface="+mj-lt"/>
              <a:buAutoNum type="arabicPeriod"/>
            </a:pPr>
            <a:r>
              <a:rPr lang="fr" sz="2000" b="0" i="0" u="none" baseline="0"/>
              <a:t>Logiciels nécessaires</a:t>
            </a:r>
          </a:p>
          <a:p>
            <a:pPr marL="0" lvl="0" indent="0" algn="l" rtl="0">
              <a:lnSpc>
                <a:spcPct val="100000"/>
              </a:lnSpc>
              <a:buSzPct val="115000"/>
              <a:buNone/>
            </a:pPr>
            <a:endParaRPr lang="fr" sz="2000" dirty="0"/>
          </a:p>
          <a:p>
            <a:pPr marL="0" lvl="0" indent="0" algn="l" rtl="0">
              <a:lnSpc>
                <a:spcPct val="100000"/>
              </a:lnSpc>
              <a:buSzPct val="115000"/>
              <a:buNone/>
            </a:pPr>
            <a:endParaRPr lang="fr" sz="1800" dirty="0"/>
          </a:p>
        </p:txBody>
      </p:sp>
    </p:spTree>
    <p:extLst>
      <p:ext uri="{BB962C8B-B14F-4D97-AF65-F5344CB8AC3E}">
        <p14:creationId xmlns:p14="http://schemas.microsoft.com/office/powerpoint/2010/main" val="34084263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102864"/>
            <a:ext cx="8442796" cy="609517"/>
          </a:xfrm>
        </p:spPr>
        <p:txBody>
          <a:bodyPr/>
          <a:lstStyle/>
          <a:p>
            <a:pPr algn="l" rtl="0"/>
            <a:r>
              <a:rPr lang="fr" sz="2800" b="0" i="0" u="none" spc="-50" dirty="0"/>
              <a:t>Exemples de méthodes de télédétection (suite)</a:t>
            </a:r>
            <a:endParaRPr lang="fr" sz="2800" spc="-50" dirty="0"/>
          </a:p>
        </p:txBody>
      </p:sp>
      <p:graphicFrame>
        <p:nvGraphicFramePr>
          <p:cNvPr id="4" name="Group 654"/>
          <p:cNvGraphicFramePr>
            <a:graphicFrameLocks noGrp="1"/>
          </p:cNvGraphicFramePr>
          <p:nvPr>
            <p:extLst>
              <p:ext uri="{D42A27DB-BD31-4B8C-83A1-F6EECF244321}">
                <p14:modId xmlns:p14="http://schemas.microsoft.com/office/powerpoint/2010/main" val="3610413045"/>
              </p:ext>
            </p:extLst>
          </p:nvPr>
        </p:nvGraphicFramePr>
        <p:xfrm>
          <a:off x="353551" y="1072349"/>
          <a:ext cx="8639978" cy="5785651"/>
        </p:xfrm>
        <a:graphic>
          <a:graphicData uri="http://schemas.openxmlformats.org/drawingml/2006/table">
            <a:tbl>
              <a:tblPr/>
              <a:tblGrid>
                <a:gridCol w="1383654"/>
                <a:gridCol w="984675"/>
                <a:gridCol w="1263763"/>
                <a:gridCol w="1446548"/>
                <a:gridCol w="1737430"/>
                <a:gridCol w="1823908"/>
              </a:tblGrid>
              <a:tr h="48411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 sz="1100" b="1" i="0" u="none" strike="noStrike" cap="none" normalizeH="0" baseline="0" dirty="0">
                          <a:ln>
                            <a:noFill/>
                          </a:ln>
                          <a:solidFill>
                            <a:schemeClr val="bg1"/>
                          </a:solidFill>
                          <a:effectLst/>
                          <a:latin typeface="Times New Roman" charset="0"/>
                          <a:ea typeface="ＭＳ Ｐゴシック" charset="0"/>
                          <a:cs typeface="Times New Roman" charset="0"/>
                        </a:rPr>
                        <a:t>Méthode de cartographie</a:t>
                      </a:r>
                      <a:endParaRPr kumimoji="0" lang="fr" sz="1600" b="1" i="0" u="none" strike="noStrike" cap="none" normalizeH="0" baseline="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 sz="1100" b="1" i="0" u="none" strike="noStrike" cap="none" normalizeH="0" baseline="0">
                          <a:ln>
                            <a:noFill/>
                          </a:ln>
                          <a:solidFill>
                            <a:schemeClr val="bg1"/>
                          </a:solidFill>
                          <a:effectLst/>
                          <a:latin typeface="Times New Roman" charset="0"/>
                          <a:ea typeface="ＭＳ Ｐゴシック" charset="0"/>
                          <a:cs typeface="Times New Roman" charset="0"/>
                        </a:rPr>
                        <a:t>Capteur</a:t>
                      </a:r>
                      <a:endParaRPr kumimoji="0" lang="fr" sz="1600" b="1" i="0" u="none" strike="noStrike" cap="none" normalizeH="0" baseline="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 sz="1100" b="1" i="0" u="none" strike="noStrike" cap="none" normalizeH="0" baseline="0">
                          <a:ln>
                            <a:noFill/>
                          </a:ln>
                          <a:solidFill>
                            <a:schemeClr val="bg1"/>
                          </a:solidFill>
                          <a:effectLst/>
                          <a:latin typeface="Times New Roman" charset="0"/>
                          <a:ea typeface="ＭＳ Ｐゴシック" charset="0"/>
                          <a:cs typeface="Times New Roman" charset="0"/>
                        </a:rPr>
                        <a:t>Étendue spatiale</a:t>
                      </a:r>
                      <a:endParaRPr kumimoji="0" lang="fr" sz="1600" b="1" i="0" u="none" strike="noStrike" cap="none" normalizeH="0" baseline="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 sz="1100" b="1" i="0" u="none" strike="noStrike" cap="none" normalizeH="0" baseline="0">
                          <a:ln>
                            <a:noFill/>
                          </a:ln>
                          <a:solidFill>
                            <a:schemeClr val="bg1"/>
                          </a:solidFill>
                          <a:effectLst/>
                          <a:latin typeface="Times New Roman" charset="0"/>
                          <a:ea typeface="ＭＳ Ｐゴシック" charset="0"/>
                          <a:cs typeface="Times New Roman" charset="0"/>
                        </a:rPr>
                        <a:t>Objectif</a:t>
                      </a:r>
                      <a:endParaRPr kumimoji="0" lang="fr" sz="1600" b="1" i="0" u="none" strike="noStrike" cap="none" normalizeH="0" baseline="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 sz="1100" b="1" i="0" u="none" strike="noStrike" cap="none" normalizeH="0" baseline="0">
                          <a:ln>
                            <a:noFill/>
                          </a:ln>
                          <a:solidFill>
                            <a:schemeClr val="bg1"/>
                          </a:solidFill>
                          <a:effectLst/>
                          <a:latin typeface="Times New Roman" charset="0"/>
                          <a:ea typeface="ＭＳ Ｐゴシック" charset="0"/>
                          <a:cs typeface="Times New Roman" charset="0"/>
                        </a:rPr>
                        <a:t>Avantages</a:t>
                      </a:r>
                      <a:endParaRPr kumimoji="0" lang="fr" sz="1600" b="1" i="0" u="none" strike="noStrike" cap="none" normalizeH="0" baseline="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 sz="1100" b="1" i="0" u="none" strike="noStrike" cap="none" normalizeH="0" baseline="0">
                          <a:ln>
                            <a:noFill/>
                          </a:ln>
                          <a:solidFill>
                            <a:schemeClr val="bg1"/>
                          </a:solidFill>
                          <a:effectLst/>
                          <a:latin typeface="Times New Roman" charset="0"/>
                          <a:ea typeface="ＭＳ Ｐゴシック" charset="0"/>
                          <a:cs typeface="Times New Roman" charset="0"/>
                        </a:rPr>
                        <a:t>Inconvénients</a:t>
                      </a:r>
                      <a:endParaRPr kumimoji="0" lang="fr" sz="1600" b="1" i="0" u="none" strike="noStrike" cap="none" normalizeH="0" baseline="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r>
              <a:tr h="1113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 sz="1050" b="0" i="0" u="none" strike="noStrike" cap="none" normalizeH="0" baseline="0">
                          <a:ln>
                            <a:noFill/>
                          </a:ln>
                          <a:solidFill>
                            <a:schemeClr val="tx1"/>
                          </a:solidFill>
                          <a:effectLst/>
                          <a:latin typeface="Verdana" charset="0"/>
                          <a:ea typeface="ＭＳ Ｐゴシック" charset="0"/>
                          <a:cs typeface="Times New Roman" charset="0"/>
                        </a:rPr>
                        <a:t>Détection des modifications</a:t>
                      </a:r>
                      <a:endParaRPr kumimoji="0" lang="fr" sz="1050" b="0" i="0" u="none" strike="noStrike" cap="none" normalizeH="0" baseline="0" dirty="0">
                        <a:ln>
                          <a:noFill/>
                        </a:ln>
                        <a:solidFill>
                          <a:schemeClr val="tx1"/>
                        </a:solidFill>
                        <a:effectLst/>
                        <a:latin typeface="Arial" charset="0"/>
                        <a:ea typeface="ＭＳ Ｐゴシック" charset="0"/>
                      </a:endParaRPr>
                    </a:p>
                  </a:txBody>
                  <a:tcPr marT="45715" marB="45715" anchor="ctr" horzOverflow="overflow">
                    <a:lnL>
                      <a:noFill/>
                    </a:lnL>
                    <a:lnR w="12700" cap="flat" cmpd="sng" algn="ctr">
                      <a:solidFill>
                        <a:schemeClr val="hlink"/>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050" b="0" i="0" u="none" strike="noStrike" cap="none" normalizeH="0" baseline="0" dirty="0">
                          <a:ln>
                            <a:noFill/>
                          </a:ln>
                          <a:solidFill>
                            <a:schemeClr val="tx1"/>
                          </a:solidFill>
                          <a:effectLst/>
                          <a:latin typeface="Verdana" charset="0"/>
                          <a:ea typeface="ＭＳ Ｐゴシック" charset="0"/>
                          <a:cs typeface="Times New Roman" charset="0"/>
                        </a:rPr>
                        <a:t>Landsat TM5 e </a:t>
                      </a:r>
                      <a:r>
                        <a:rPr kumimoji="0" lang="fr" sz="1050" b="0" i="0" u="none" strike="noStrike" cap="none" normalizeH="0" baseline="0" dirty="0" smtClean="0">
                          <a:ln>
                            <a:noFill/>
                          </a:ln>
                          <a:solidFill>
                            <a:schemeClr val="tx1"/>
                          </a:solidFill>
                          <a:effectLst/>
                          <a:latin typeface="Verdana" charset="0"/>
                          <a:ea typeface="ＭＳ Ｐゴシック" charset="0"/>
                          <a:cs typeface="Times New Roman" charset="0"/>
                        </a:rPr>
                        <a:t>ETM+</a:t>
                      </a:r>
                      <a:endParaRPr kumimoji="0" lang="fr" sz="105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050" b="0" i="0" u="none" strike="noStrike" cap="none" normalizeH="0" baseline="0" dirty="0">
                          <a:ln>
                            <a:noFill/>
                          </a:ln>
                          <a:solidFill>
                            <a:schemeClr val="tx1"/>
                          </a:solidFill>
                          <a:effectLst/>
                          <a:latin typeface="Verdana" charset="0"/>
                          <a:ea typeface="ＭＳ Ｐゴシック" charset="0"/>
                          <a:cs typeface="Times New Roman" charset="0"/>
                        </a:rPr>
                        <a:t>Locale</a:t>
                      </a:r>
                      <a:endParaRPr kumimoji="0" lang="fr" sz="105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050" b="0" i="0" u="none" strike="noStrike" cap="none" normalizeH="0" baseline="0">
                          <a:ln>
                            <a:noFill/>
                          </a:ln>
                          <a:solidFill>
                            <a:schemeClr val="tx1"/>
                          </a:solidFill>
                          <a:effectLst/>
                          <a:latin typeface="Verdana" charset="0"/>
                          <a:ea typeface="ＭＳ Ｐゴシック" charset="0"/>
                          <a:cs typeface="Times New Roman" charset="0"/>
                        </a:rPr>
                        <a:t>Cartographie des dommages du couvert forestier associés à l’abattage et au brûlage.</a:t>
                      </a:r>
                      <a:endParaRPr kumimoji="0" lang="fr" sz="105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050" b="0" i="0" u="none" strike="noStrike" cap="none" normalizeH="0" baseline="0" dirty="0">
                          <a:ln>
                            <a:noFill/>
                          </a:ln>
                          <a:solidFill>
                            <a:schemeClr val="tx1"/>
                          </a:solidFill>
                          <a:effectLst/>
                          <a:latin typeface="Verdana" charset="0"/>
                          <a:ea typeface="ＭＳ Ｐゴシック" charset="0"/>
                          <a:cs typeface="Times New Roman" charset="0"/>
                        </a:rPr>
                        <a:t>Accentue les zones endommagées du couvert forestier.</a:t>
                      </a:r>
                      <a:endParaRPr kumimoji="0" lang="fr" sz="105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050" b="0" i="0" u="none" strike="noStrike" cap="none" normalizeH="0" baseline="0">
                          <a:ln>
                            <a:noFill/>
                          </a:ln>
                          <a:solidFill>
                            <a:schemeClr val="tx1"/>
                          </a:solidFill>
                          <a:effectLst/>
                          <a:latin typeface="Verdana" charset="0"/>
                          <a:ea typeface="ＭＳ Ｐゴシック" charset="0"/>
                          <a:cs typeface="Times New Roman" charset="0"/>
                        </a:rPr>
                        <a:t>Nécessite deux paires d’images et ne fait pas de distinction entre les modifications naturelles et anthropiques des forêts.</a:t>
                      </a:r>
                      <a:endParaRPr kumimoji="0" lang="fr" sz="105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r>
              <a:tr h="14524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 sz="1050" b="0" i="0" u="none" strike="noStrike" cap="none" normalizeH="0" baseline="0">
                          <a:ln>
                            <a:noFill/>
                          </a:ln>
                          <a:solidFill>
                            <a:schemeClr val="tx1"/>
                          </a:solidFill>
                          <a:effectLst/>
                          <a:latin typeface="Verdana" charset="0"/>
                          <a:ea typeface="ＭＳ Ｐゴシック" charset="0"/>
                          <a:cs typeface="Times New Roman" charset="0"/>
                        </a:rPr>
                        <a:t>Segmentation des images</a:t>
                      </a:r>
                      <a:endParaRPr kumimoji="0" lang="fr" sz="1050" b="0" i="0" u="none" strike="noStrike" cap="none" normalizeH="0" baseline="0" dirty="0">
                        <a:ln>
                          <a:noFill/>
                        </a:ln>
                        <a:solidFill>
                          <a:schemeClr val="tx1"/>
                        </a:solidFill>
                        <a:effectLst/>
                        <a:latin typeface="Arial" charset="0"/>
                        <a:ea typeface="ＭＳ Ｐゴシック" charset="0"/>
                      </a:endParaRPr>
                    </a:p>
                  </a:txBody>
                  <a:tcPr marT="45715" marB="45715" anchor="ctr" horzOverflow="overflow">
                    <a:lnL>
                      <a:noFill/>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050" b="0" i="0" u="none" strike="noStrike" cap="none" normalizeH="0" baseline="0">
                          <a:ln>
                            <a:noFill/>
                          </a:ln>
                          <a:solidFill>
                            <a:schemeClr val="tx1"/>
                          </a:solidFill>
                          <a:effectLst/>
                          <a:latin typeface="Verdana" charset="0"/>
                          <a:ea typeface="ＭＳ Ｐゴシック" charset="0"/>
                          <a:cs typeface="Times New Roman" charset="0"/>
                        </a:rPr>
                        <a:t>Landsat TM5</a:t>
                      </a:r>
                      <a:endParaRPr kumimoji="0" lang="fr" sz="105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050" b="0" i="0" u="none" strike="noStrike" cap="none" normalizeH="0" baseline="0" dirty="0">
                          <a:ln>
                            <a:noFill/>
                          </a:ln>
                          <a:solidFill>
                            <a:schemeClr val="tx1"/>
                          </a:solidFill>
                          <a:effectLst/>
                          <a:latin typeface="Verdana" charset="0"/>
                          <a:ea typeface="ＭＳ Ｐゴシック" charset="0"/>
                          <a:cs typeface="Times New Roman" charset="0"/>
                        </a:rPr>
                        <a:t>Locale</a:t>
                      </a:r>
                      <a:endParaRPr kumimoji="0" lang="fr" sz="105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050" b="0" i="0" u="none" strike="noStrike" cap="none" normalizeH="0" baseline="0">
                          <a:ln>
                            <a:noFill/>
                          </a:ln>
                          <a:solidFill>
                            <a:schemeClr val="tx1"/>
                          </a:solidFill>
                          <a:effectLst/>
                          <a:latin typeface="Verdana" charset="0"/>
                          <a:ea typeface="ＭＳ Ｐゴシック" charset="0"/>
                          <a:cs typeface="Times New Roman" charset="0"/>
                        </a:rPr>
                        <a:t>Cartographie de l’ensemble de la surface de coupe (dommages du couvert forestier, clairières et forêts non endommagées).</a:t>
                      </a:r>
                      <a:endParaRPr kumimoji="0" lang="fr" sz="105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050" b="0" i="0" u="none" strike="noStrike" cap="none" normalizeH="0" baseline="0">
                          <a:ln>
                            <a:noFill/>
                          </a:ln>
                          <a:solidFill>
                            <a:schemeClr val="tx1"/>
                          </a:solidFill>
                          <a:effectLst/>
                          <a:latin typeface="Verdana" charset="0"/>
                          <a:ea typeface="ＭＳ Ｐゴシック" charset="0"/>
                          <a:cs typeface="Times New Roman" charset="0"/>
                        </a:rPr>
                        <a:t>Relativement simple à mettre en œuvre et estime bien la surface totale de coupe. Gratuiciels disponibles.</a:t>
                      </a:r>
                      <a:endParaRPr kumimoji="0" lang="fr" sz="105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050" b="0" i="0" u="none" strike="noStrike" cap="none" normalizeH="0" baseline="0">
                          <a:ln>
                            <a:noFill/>
                          </a:ln>
                          <a:solidFill>
                            <a:schemeClr val="tx1"/>
                          </a:solidFill>
                          <a:effectLst/>
                          <a:latin typeface="Verdana" charset="0"/>
                          <a:ea typeface="ＭＳ Ｐゴシック" charset="0"/>
                          <a:cs typeface="Times New Roman" charset="0"/>
                        </a:rPr>
                        <a:t>N’a pas été testée sur de très grandes zones et les règles de segmentation peuvent varier dans le paysage</a:t>
                      </a:r>
                      <a:r>
                        <a:rPr kumimoji="0" lang="fr" sz="1050" b="0" i="0" u="none" strike="noStrike" cap="none" normalizeH="0" baseline="0" smtClean="0">
                          <a:ln>
                            <a:noFill/>
                          </a:ln>
                          <a:solidFill>
                            <a:schemeClr val="tx1"/>
                          </a:solidFill>
                          <a:effectLst/>
                          <a:latin typeface="Verdana" charset="0"/>
                          <a:ea typeface="ＭＳ Ｐゴシック" charset="0"/>
                          <a:cs typeface="Times New Roman" charset="0"/>
                        </a:rPr>
                        <a:t>.</a:t>
                      </a:r>
                      <a:endParaRPr kumimoji="0" lang="fr" sz="105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r>
              <a:tr h="14524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 sz="1050" b="0" i="0" u="none" strike="noStrike" cap="none" normalizeH="0" baseline="0">
                          <a:ln>
                            <a:noFill/>
                          </a:ln>
                          <a:solidFill>
                            <a:schemeClr val="tx1"/>
                          </a:solidFill>
                          <a:effectLst/>
                          <a:latin typeface="Verdana" charset="0"/>
                          <a:ea typeface="ＭＳ Ｐゴシック" charset="0"/>
                          <a:cs typeface="Times New Roman" charset="0"/>
                        </a:rPr>
                        <a:t>CLAS (Carnegie Landsat Analysis System)</a:t>
                      </a:r>
                      <a:endParaRPr kumimoji="0" lang="fr" sz="1050" b="0" i="0" u="none" strike="noStrike" cap="none" normalizeH="0" baseline="0" dirty="0">
                        <a:ln>
                          <a:noFill/>
                        </a:ln>
                        <a:solidFill>
                          <a:schemeClr val="tx1"/>
                        </a:solidFill>
                        <a:effectLst/>
                        <a:latin typeface="Arial" charset="0"/>
                        <a:ea typeface="ＭＳ Ｐゴシック" charset="0"/>
                      </a:endParaRPr>
                    </a:p>
                  </a:txBody>
                  <a:tcPr marT="45715" marB="45715" anchor="ctr" horzOverflow="overflow">
                    <a:lnL>
                      <a:noFill/>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050" b="0" i="0" u="none" strike="noStrike" cap="none" normalizeH="0" baseline="0" dirty="0">
                          <a:ln>
                            <a:noFill/>
                          </a:ln>
                          <a:solidFill>
                            <a:schemeClr val="tx1"/>
                          </a:solidFill>
                          <a:effectLst/>
                          <a:latin typeface="Verdana" charset="0"/>
                          <a:ea typeface="ＭＳ Ｐゴシック" charset="0"/>
                          <a:cs typeface="Times New Roman" charset="0"/>
                        </a:rPr>
                        <a:t>Landsat TM5 e </a:t>
                      </a:r>
                      <a:r>
                        <a:rPr kumimoji="0" lang="fr" sz="1050" b="0" i="0" u="none" strike="noStrike" cap="none" normalizeH="0" baseline="0" dirty="0" smtClean="0">
                          <a:ln>
                            <a:noFill/>
                          </a:ln>
                          <a:solidFill>
                            <a:schemeClr val="tx1"/>
                          </a:solidFill>
                          <a:effectLst/>
                          <a:latin typeface="Verdana" charset="0"/>
                          <a:ea typeface="ＭＳ Ｐゴシック" charset="0"/>
                          <a:cs typeface="Times New Roman" charset="0"/>
                        </a:rPr>
                        <a:t>ETM+</a:t>
                      </a:r>
                      <a:endParaRPr kumimoji="0" lang="fr" sz="105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050" b="0" i="0" u="none" strike="noStrike" cap="none" normalizeH="0" baseline="0">
                          <a:ln>
                            <a:noFill/>
                          </a:ln>
                          <a:solidFill>
                            <a:schemeClr val="tx1"/>
                          </a:solidFill>
                          <a:effectLst/>
                          <a:latin typeface="Verdana" charset="0"/>
                          <a:ea typeface="ＭＳ Ｐゴシック" charset="0"/>
                          <a:cs typeface="Times New Roman" charset="0"/>
                        </a:rPr>
                        <a:t>Trois états de l’Amazonie (PA, MT et AC)</a:t>
                      </a:r>
                      <a:endParaRPr kumimoji="0" lang="fr" sz="105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050" b="0" i="0" u="none" strike="noStrike" cap="none" normalizeH="0" baseline="0" dirty="0">
                          <a:ln>
                            <a:noFill/>
                          </a:ln>
                          <a:solidFill>
                            <a:schemeClr val="tx1"/>
                          </a:solidFill>
                          <a:effectLst/>
                          <a:latin typeface="Verdana" charset="0"/>
                          <a:ea typeface="ＭＳ Ｐゴシック" charset="0"/>
                          <a:cs typeface="Times New Roman" charset="0"/>
                        </a:rPr>
                        <a:t>Cartographie de l’ensemble de la surface de coupe (dommages du couvert forestier, clairières et forêts non endommagées).</a:t>
                      </a:r>
                      <a:endParaRPr kumimoji="0" lang="fr" sz="105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050" b="0" i="0" u="none" strike="noStrike" cap="none" normalizeH="0" baseline="0">
                          <a:ln>
                            <a:noFill/>
                          </a:ln>
                          <a:solidFill>
                            <a:schemeClr val="tx1"/>
                          </a:solidFill>
                          <a:effectLst/>
                          <a:latin typeface="Verdana" charset="0"/>
                          <a:ea typeface="ＭＳ Ｐゴシック" charset="0"/>
                          <a:cs typeface="Times New Roman" charset="0"/>
                        </a:rPr>
                        <a:t>Entièrement automatisée et normalisée sur de très grandes zones.</a:t>
                      </a:r>
                      <a:endParaRPr kumimoji="0" lang="fr" sz="105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050" b="0" i="0" u="none" strike="noStrike" cap="none" normalizeH="0" baseline="0" dirty="0">
                          <a:ln>
                            <a:noFill/>
                          </a:ln>
                          <a:solidFill>
                            <a:schemeClr val="tx1"/>
                          </a:solidFill>
                          <a:effectLst/>
                          <a:latin typeface="Verdana" charset="0"/>
                          <a:ea typeface="ＭＳ Ｐゴシック" charset="0"/>
                          <a:cs typeface="Times New Roman" charset="0"/>
                        </a:rPr>
                        <a:t>Nécessite une très grande puissance de calcul et des paires d’images pour détecter l’évolution des forêts. Uniquement testée avec Landsat </a:t>
                      </a:r>
                      <a:r>
                        <a:rPr kumimoji="0" lang="fr" sz="1050" b="0" i="0" u="none" strike="noStrike" cap="none" normalizeH="0" baseline="0" dirty="0" smtClean="0">
                          <a:ln>
                            <a:noFill/>
                          </a:ln>
                          <a:solidFill>
                            <a:schemeClr val="tx1"/>
                          </a:solidFill>
                          <a:effectLst/>
                          <a:latin typeface="Verdana" charset="0"/>
                          <a:ea typeface="ＭＳ Ｐゴシック" charset="0"/>
                          <a:cs typeface="Times New Roman" charset="0"/>
                        </a:rPr>
                        <a:t>ETM+</a:t>
                      </a:r>
                      <a:endParaRPr kumimoji="0" lang="fr" sz="105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r>
              <a:tr h="1283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 sz="1050" b="0" i="0" u="none" strike="noStrike" cap="none" normalizeH="0" baseline="0" dirty="0">
                          <a:ln>
                            <a:noFill/>
                          </a:ln>
                          <a:solidFill>
                            <a:schemeClr val="tx1"/>
                          </a:solidFill>
                          <a:effectLst/>
                          <a:latin typeface="Verdana" charset="0"/>
                          <a:ea typeface="ＭＳ Ｐゴシック" charset="0"/>
                          <a:cs typeface="Times New Roman" charset="0"/>
                        </a:rPr>
                        <a:t>NDFI (Normalized Differencing Fraction Index) </a:t>
                      </a:r>
                      <a:r>
                        <a:rPr kumimoji="0" lang="fr" sz="1050" b="0" i="0" u="none" strike="noStrike" cap="none" normalizeH="0" baseline="0" dirty="0" smtClean="0">
                          <a:ln>
                            <a:noFill/>
                          </a:ln>
                          <a:solidFill>
                            <a:schemeClr val="tx1"/>
                          </a:solidFill>
                          <a:effectLst/>
                          <a:latin typeface="Verdana" charset="0"/>
                          <a:ea typeface="ＭＳ Ｐゴシック" charset="0"/>
                          <a:cs typeface="Times New Roman" charset="0"/>
                        </a:rPr>
                        <a:t>+ CCA </a:t>
                      </a:r>
                      <a:r>
                        <a:rPr kumimoji="0" lang="fr" sz="1050" b="0" i="0" u="none" strike="noStrike" cap="none" normalizeH="0" baseline="0" dirty="0">
                          <a:ln>
                            <a:noFill/>
                          </a:ln>
                          <a:solidFill>
                            <a:schemeClr val="tx1"/>
                          </a:solidFill>
                          <a:effectLst/>
                          <a:latin typeface="Verdana" charset="0"/>
                          <a:ea typeface="ＭＳ Ｐゴシック" charset="0"/>
                          <a:cs typeface="Times New Roman" charset="0"/>
                        </a:rPr>
                        <a:t>(Contextual Classification Algorithm)</a:t>
                      </a:r>
                      <a:endParaRPr kumimoji="0" lang="fr" sz="1050" b="0" i="0" u="none" strike="noStrike" cap="none" normalizeH="0" baseline="0" dirty="0">
                        <a:ln>
                          <a:noFill/>
                        </a:ln>
                        <a:solidFill>
                          <a:schemeClr val="tx1"/>
                        </a:solidFill>
                        <a:effectLst/>
                        <a:latin typeface="Arial" charset="0"/>
                        <a:ea typeface="ＭＳ Ｐゴシック" charset="0"/>
                      </a:endParaRPr>
                    </a:p>
                  </a:txBody>
                  <a:tcPr marT="45715" marB="45715" anchor="ctr" horzOverflow="overflow">
                    <a:lnL>
                      <a:noFill/>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050" b="0" i="0" u="none" strike="noStrike" cap="none" normalizeH="0" baseline="0" dirty="0">
                          <a:ln>
                            <a:noFill/>
                          </a:ln>
                          <a:solidFill>
                            <a:schemeClr val="tx1"/>
                          </a:solidFill>
                          <a:effectLst/>
                          <a:latin typeface="Verdana" charset="0"/>
                          <a:ea typeface="ＭＳ Ｐゴシック" charset="0"/>
                          <a:cs typeface="Times New Roman" charset="0"/>
                        </a:rPr>
                        <a:t>Landsat TM5 e </a:t>
                      </a:r>
                      <a:r>
                        <a:rPr kumimoji="0" lang="fr" sz="1050" b="0" i="0" u="none" strike="noStrike" cap="none" normalizeH="0" baseline="0" dirty="0" smtClean="0">
                          <a:ln>
                            <a:noFill/>
                          </a:ln>
                          <a:solidFill>
                            <a:schemeClr val="tx1"/>
                          </a:solidFill>
                          <a:effectLst/>
                          <a:latin typeface="Verdana" charset="0"/>
                          <a:ea typeface="ＭＳ Ｐゴシック" charset="0"/>
                          <a:cs typeface="Times New Roman" charset="0"/>
                        </a:rPr>
                        <a:t>ETM+</a:t>
                      </a:r>
                      <a:endParaRPr kumimoji="0" lang="fr" sz="105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050" b="0" i="0" u="none" strike="noStrike" cap="none" normalizeH="0" baseline="0">
                          <a:ln>
                            <a:noFill/>
                          </a:ln>
                          <a:solidFill>
                            <a:schemeClr val="tx1"/>
                          </a:solidFill>
                          <a:effectLst/>
                          <a:latin typeface="Verdana" charset="0"/>
                          <a:ea typeface="ＭＳ Ｐゴシック" charset="0"/>
                          <a:cs typeface="Times New Roman" charset="0"/>
                        </a:rPr>
                        <a:t>Locale</a:t>
                      </a:r>
                      <a:endParaRPr kumimoji="0" lang="fr" sz="105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050" b="0" i="0" u="none" strike="noStrike" cap="none" normalizeH="0" baseline="0" dirty="0">
                          <a:ln>
                            <a:noFill/>
                          </a:ln>
                          <a:solidFill>
                            <a:schemeClr val="tx1"/>
                          </a:solidFill>
                          <a:effectLst/>
                          <a:latin typeface="Verdana" charset="0"/>
                          <a:ea typeface="ＭＳ Ｐゴシック" charset="0"/>
                          <a:cs typeface="Times New Roman" charset="0"/>
                        </a:rPr>
                        <a:t>Cartographie des dommages du couvert forestier associés à l’abattage et au brûlage.</a:t>
                      </a:r>
                      <a:endParaRPr kumimoji="0" lang="fr" sz="105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050" b="0" i="0" u="none" strike="noStrike" cap="none" normalizeH="0" baseline="0">
                          <a:ln>
                            <a:noFill/>
                          </a:ln>
                          <a:solidFill>
                            <a:schemeClr val="tx1"/>
                          </a:solidFill>
                          <a:effectLst/>
                          <a:latin typeface="Verdana" charset="0"/>
                          <a:ea typeface="ＭＳ Ｐゴシック" charset="0"/>
                          <a:cs typeface="Times New Roman" charset="0"/>
                        </a:rPr>
                        <a:t>Accentue les zones endommagées du couvert forestier.</a:t>
                      </a:r>
                      <a:endParaRPr kumimoji="0" lang="fr" sz="105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 sz="1050" b="0" i="0" u="none" strike="noStrike" cap="none" normalizeH="0" baseline="0" dirty="0">
                          <a:ln>
                            <a:noFill/>
                          </a:ln>
                          <a:solidFill>
                            <a:schemeClr val="tx1"/>
                          </a:solidFill>
                          <a:effectLst/>
                          <a:latin typeface="Verdana" charset="0"/>
                          <a:ea typeface="ＭＳ Ｐゴシック" charset="0"/>
                          <a:cs typeface="Times New Roman" charset="0"/>
                        </a:rPr>
                        <a:t>N’a pas été testée sur de très grandes zones et ne fait pas la distinction entre les dommages dus à l’abattage et au brûlage.</a:t>
                      </a:r>
                      <a:endParaRPr kumimoji="0" lang="fr" sz="1050" b="0" i="0" u="none" strike="noStrike" cap="none" normalizeH="0" baseline="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r>
            </a:tbl>
          </a:graphicData>
        </a:graphic>
      </p:graphicFrame>
      <p:sp>
        <p:nvSpPr>
          <p:cNvPr id="5" name="TextBox 4"/>
          <p:cNvSpPr txBox="1"/>
          <p:nvPr/>
        </p:nvSpPr>
        <p:spPr>
          <a:xfrm>
            <a:off x="1765005" y="6467779"/>
            <a:ext cx="7335466" cy="323165"/>
          </a:xfrm>
          <a:prstGeom prst="rect">
            <a:avLst/>
          </a:prstGeom>
          <a:noFill/>
        </p:spPr>
        <p:txBody>
          <a:bodyPr wrap="square" rtlCol="0">
            <a:spAutoFit/>
          </a:bodyPr>
          <a:lstStyle/>
          <a:p>
            <a:pPr algn="l" rtl="0">
              <a:lnSpc>
                <a:spcPts val="1800"/>
              </a:lnSpc>
            </a:pPr>
            <a:r>
              <a:rPr lang="fr" sz="1300" b="0" i="0" u="none" baseline="0" dirty="0">
                <a:solidFill>
                  <a:schemeClr val="accent6"/>
                </a:solidFill>
                <a:latin typeface="Verdana" pitchFamily="34" charset="0"/>
              </a:rPr>
              <a:t>Tiré du </a:t>
            </a:r>
            <a:r>
              <a:rPr lang="fr" sz="1300" b="0" i="0" u="none" baseline="0" dirty="0" smtClean="0">
                <a:solidFill>
                  <a:schemeClr val="accent6"/>
                </a:solidFill>
                <a:latin typeface="Verdana" pitchFamily="34" charset="0"/>
              </a:rPr>
              <a:t>Manuel </a:t>
            </a:r>
            <a:r>
              <a:rPr lang="fr" sz="1300" b="0" i="0" u="none" baseline="0" dirty="0">
                <a:solidFill>
                  <a:schemeClr val="accent6"/>
                </a:solidFill>
                <a:latin typeface="Verdana" pitchFamily="34" charset="0"/>
              </a:rPr>
              <a:t>de référence (Sourcebook) 2014. </a:t>
            </a:r>
            <a:r>
              <a:rPr lang="fr" sz="1300" b="0" i="0" u="none" baseline="0" dirty="0" smtClean="0">
                <a:solidFill>
                  <a:schemeClr val="accent6"/>
                </a:solidFill>
                <a:latin typeface="Verdana" pitchFamily="34" charset="0"/>
              </a:rPr>
              <a:t>Tableau 2.2.1</a:t>
            </a:r>
            <a:endParaRPr lang="fr" sz="1300" dirty="0" smtClean="0">
              <a:solidFill>
                <a:schemeClr val="accent6"/>
              </a:solidFill>
              <a:latin typeface="Verdana" pitchFamily="34" charset="0"/>
            </a:endParaRPr>
          </a:p>
        </p:txBody>
      </p:sp>
    </p:spTree>
    <p:extLst>
      <p:ext uri="{BB962C8B-B14F-4D97-AF65-F5344CB8AC3E}">
        <p14:creationId xmlns:p14="http://schemas.microsoft.com/office/powerpoint/2010/main" val="9427818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725224"/>
            <a:ext cx="9144000" cy="1119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
          </a:p>
        </p:txBody>
      </p:sp>
      <p:sp>
        <p:nvSpPr>
          <p:cNvPr id="38" name="Text Placeholder 11"/>
          <p:cNvSpPr txBox="1">
            <a:spLocks/>
          </p:cNvSpPr>
          <p:nvPr/>
        </p:nvSpPr>
        <p:spPr>
          <a:xfrm>
            <a:off x="94068" y="1405901"/>
            <a:ext cx="3486150" cy="4430437"/>
          </a:xfrm>
          <a:prstGeom prst="rect">
            <a:avLst/>
          </a:prstGeom>
          <a:noFill/>
        </p:spPr>
        <p:txBody>
          <a:bodyPr>
            <a:noAutofit/>
          </a:bodyPr>
          <a:lstStyle/>
          <a:p>
            <a:pPr marL="342900" indent="-342900" algn="l" rtl="0" fontAlgn="auto">
              <a:spcBef>
                <a:spcPct val="20000"/>
              </a:spcBef>
              <a:spcAft>
                <a:spcPts val="0"/>
              </a:spcAft>
              <a:buSzPct val="140000"/>
              <a:buFont typeface="Wingdings" panose="05000000000000000000" pitchFamily="2" charset="2"/>
              <a:buChar char="§"/>
              <a:defRPr/>
            </a:pPr>
            <a:r>
              <a:rPr lang="fr" sz="1700" b="0" i="0" u="none" baseline="0" dirty="0">
                <a:latin typeface="+mj-lt"/>
                <a:ea typeface="+mn-ea"/>
                <a:cs typeface="+mn-cs"/>
              </a:rPr>
              <a:t>Les symptômes de dégradation des forêts changent rapidement.</a:t>
            </a:r>
          </a:p>
          <a:p>
            <a:pPr marL="342900" indent="-342900" algn="l" rtl="0" fontAlgn="auto">
              <a:spcBef>
                <a:spcPct val="20000"/>
              </a:spcBef>
              <a:spcAft>
                <a:spcPts val="0"/>
              </a:spcAft>
              <a:buSzPct val="140000"/>
              <a:buFont typeface="Wingdings" panose="05000000000000000000" pitchFamily="2" charset="2"/>
              <a:buChar char="§"/>
              <a:defRPr/>
            </a:pPr>
            <a:r>
              <a:rPr lang="fr" sz="1700" b="0" i="0" u="none" baseline="0" dirty="0">
                <a:latin typeface="+mj-lt"/>
                <a:ea typeface="+mn-ea"/>
                <a:cs typeface="+mn-cs"/>
              </a:rPr>
              <a:t>La synergie des processus de dégradation des forêts peut réduire davantage les stocks de carbone des forêts dégradées.</a:t>
            </a:r>
          </a:p>
          <a:p>
            <a:pPr marL="342900" indent="-342900" algn="l" rtl="0">
              <a:spcBef>
                <a:spcPct val="20000"/>
              </a:spcBef>
              <a:buSzPct val="140000"/>
              <a:buFont typeface="Wingdings" panose="05000000000000000000" pitchFamily="2" charset="2"/>
              <a:buChar char="§"/>
              <a:defRPr/>
            </a:pPr>
            <a:r>
              <a:rPr lang="fr" sz="1700" b="0" i="0" u="none" baseline="0" dirty="0">
                <a:latin typeface="+mj-lt"/>
                <a:ea typeface="+mn-ea"/>
                <a:cs typeface="+mn-cs"/>
              </a:rPr>
              <a:t>La dégradation chronique des forêts est probable et accentue les pertes de carbone.</a:t>
            </a:r>
          </a:p>
          <a:p>
            <a:pPr marL="342900" indent="-342900" algn="l" rtl="0">
              <a:spcBef>
                <a:spcPct val="20000"/>
              </a:spcBef>
              <a:buSzPct val="140000"/>
              <a:buFont typeface="Wingdings" panose="05000000000000000000" pitchFamily="2" charset="2"/>
              <a:buChar char="§"/>
              <a:defRPr/>
            </a:pPr>
            <a:r>
              <a:rPr lang="fr" sz="1700" b="0" i="0" u="none" baseline="0" dirty="0">
                <a:latin typeface="+mj-lt"/>
                <a:ea typeface="+mn-ea"/>
                <a:cs typeface="+mn-cs"/>
              </a:rPr>
              <a:t>Une surveillance annuelle est nécessaire pour suivre les processus de dégradation des forêts.</a:t>
            </a:r>
            <a:endParaRPr lang="fr" sz="1700" dirty="0">
              <a:latin typeface="+mj-lt"/>
              <a:ea typeface="+mn-ea"/>
              <a:cs typeface="+mn-cs"/>
            </a:endParaRPr>
          </a:p>
        </p:txBody>
      </p:sp>
      <p:sp>
        <p:nvSpPr>
          <p:cNvPr id="140289" name="Title 3"/>
          <p:cNvSpPr>
            <a:spLocks noGrp="1"/>
          </p:cNvSpPr>
          <p:nvPr>
            <p:ph type="title"/>
          </p:nvPr>
        </p:nvSpPr>
        <p:spPr>
          <a:xfrm>
            <a:off x="142875" y="214313"/>
            <a:ext cx="3579495" cy="1143000"/>
          </a:xfrm>
        </p:spPr>
        <p:txBody>
          <a:bodyPr>
            <a:noAutofit/>
          </a:bodyPr>
          <a:lstStyle/>
          <a:p>
            <a:pPr algn="l" rtl="0" eaLnBrk="1" hangingPunct="1"/>
            <a:r>
              <a:rPr lang="fr" sz="2800" b="0" i="0" u="none" spc="-250" dirty="0">
                <a:latin typeface="+mj-lt"/>
              </a:rPr>
              <a:t>Dynamique de la dégradation des </a:t>
            </a:r>
            <a:r>
              <a:rPr lang="fr" sz="2800" b="0" i="0" u="none" spc="-250" dirty="0" smtClean="0">
                <a:latin typeface="+mj-lt"/>
              </a:rPr>
              <a:t>forêts</a:t>
            </a:r>
            <a:endParaRPr lang="fr" sz="2800" spc="-250" dirty="0">
              <a:latin typeface="+mj-lt"/>
            </a:endParaRPr>
          </a:p>
        </p:txBody>
      </p:sp>
      <p:grpSp>
        <p:nvGrpSpPr>
          <p:cNvPr id="140290" name="Group 2"/>
          <p:cNvGrpSpPr>
            <a:grpSpLocks/>
          </p:cNvGrpSpPr>
          <p:nvPr/>
        </p:nvGrpSpPr>
        <p:grpSpPr bwMode="auto">
          <a:xfrm>
            <a:off x="1436370" y="239365"/>
            <a:ext cx="7279005" cy="5939840"/>
            <a:chOff x="-1325" y="1755"/>
            <a:chExt cx="11463" cy="9355"/>
          </a:xfrm>
        </p:grpSpPr>
        <p:pic>
          <p:nvPicPr>
            <p:cNvPr id="140292" name="Picture 3" descr="ndfi_1998"/>
            <p:cNvPicPr>
              <a:picLocks noChangeAspect="1" noChangeArrowheads="1"/>
            </p:cNvPicPr>
            <p:nvPr/>
          </p:nvPicPr>
          <p:blipFill>
            <a:blip r:embed="rId3" cstate="print">
              <a:extLst>
                <a:ext uri="{28A0092B-C50C-407E-A947-70E740481C1C}">
                  <a14:useLocalDpi xmlns:a14="http://schemas.microsoft.com/office/drawing/2010/main" val="0"/>
                </a:ext>
              </a:extLst>
            </a:blip>
            <a:srcRect b="14667"/>
            <a:stretch>
              <a:fillRect/>
            </a:stretch>
          </p:blipFill>
          <p:spPr bwMode="auto">
            <a:xfrm>
              <a:off x="2398" y="1755"/>
              <a:ext cx="3600" cy="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3" name="Text Box 4"/>
            <p:cNvSpPr txBox="1">
              <a:spLocks noChangeArrowheads="1"/>
            </p:cNvSpPr>
            <p:nvPr/>
          </p:nvSpPr>
          <p:spPr bwMode="auto">
            <a:xfrm>
              <a:off x="5532" y="1884"/>
              <a:ext cx="418" cy="186"/>
            </a:xfrm>
            <a:prstGeom prst="rect">
              <a:avLst/>
            </a:prstGeom>
            <a:solidFill>
              <a:srgbClr val="000000"/>
            </a:solidFill>
            <a:ln w="9525">
              <a:solidFill>
                <a:srgbClr val="000000"/>
              </a:solidFill>
              <a:miter lim="800000"/>
              <a:headEnd/>
              <a:tailEnd/>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spcAft>
                  <a:spcPts val="1000"/>
                </a:spcAft>
              </a:pPr>
              <a:r>
                <a:rPr lang="fr" sz="800" b="1" i="0" u="none" baseline="0">
                  <a:solidFill>
                    <a:srgbClr val="FFFFFF"/>
                  </a:solidFill>
                  <a:cs typeface="Arial" charset="0"/>
                </a:rPr>
                <a:t>1998</a:t>
              </a:r>
              <a:endParaRPr lang="fr" sz="1800">
                <a:cs typeface="Arial" charset="0"/>
              </a:endParaRPr>
            </a:p>
          </p:txBody>
        </p:sp>
        <p:pic>
          <p:nvPicPr>
            <p:cNvPr id="140294" name="Picture 5" descr="ndfi_2003"/>
            <p:cNvPicPr>
              <a:picLocks noChangeAspect="1" noChangeArrowheads="1"/>
            </p:cNvPicPr>
            <p:nvPr/>
          </p:nvPicPr>
          <p:blipFill>
            <a:blip r:embed="rId4" cstate="print">
              <a:extLst>
                <a:ext uri="{28A0092B-C50C-407E-A947-70E740481C1C}">
                  <a14:useLocalDpi xmlns:a14="http://schemas.microsoft.com/office/drawing/2010/main" val="0"/>
                </a:ext>
              </a:extLst>
            </a:blip>
            <a:srcRect b="14944"/>
            <a:stretch>
              <a:fillRect/>
            </a:stretch>
          </p:blipFill>
          <p:spPr bwMode="auto">
            <a:xfrm>
              <a:off x="6538" y="8038"/>
              <a:ext cx="3600" cy="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5" name="Picture 6" descr="ndfi_2002"/>
            <p:cNvPicPr>
              <a:picLocks noChangeAspect="1" noChangeArrowheads="1"/>
            </p:cNvPicPr>
            <p:nvPr/>
          </p:nvPicPr>
          <p:blipFill>
            <a:blip r:embed="rId5" cstate="print">
              <a:extLst>
                <a:ext uri="{28A0092B-C50C-407E-A947-70E740481C1C}">
                  <a14:useLocalDpi xmlns:a14="http://schemas.microsoft.com/office/drawing/2010/main" val="0"/>
                </a:ext>
              </a:extLst>
            </a:blip>
            <a:srcRect b="14667"/>
            <a:stretch>
              <a:fillRect/>
            </a:stretch>
          </p:blipFill>
          <p:spPr bwMode="auto">
            <a:xfrm>
              <a:off x="2398" y="8038"/>
              <a:ext cx="3600" cy="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6" name="Picture 7" descr="ndfi_2001"/>
            <p:cNvPicPr>
              <a:picLocks noChangeAspect="1" noChangeArrowheads="1"/>
            </p:cNvPicPr>
            <p:nvPr/>
          </p:nvPicPr>
          <p:blipFill>
            <a:blip r:embed="rId6" cstate="print">
              <a:extLst>
                <a:ext uri="{28A0092B-C50C-407E-A947-70E740481C1C}">
                  <a14:useLocalDpi xmlns:a14="http://schemas.microsoft.com/office/drawing/2010/main" val="0"/>
                </a:ext>
              </a:extLst>
            </a:blip>
            <a:srcRect b="14667"/>
            <a:stretch>
              <a:fillRect/>
            </a:stretch>
          </p:blipFill>
          <p:spPr bwMode="auto">
            <a:xfrm>
              <a:off x="6538" y="4886"/>
              <a:ext cx="3600" cy="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7" name="Picture 8" descr="ndfi_2000"/>
            <p:cNvPicPr>
              <a:picLocks noChangeAspect="1" noChangeArrowheads="1"/>
            </p:cNvPicPr>
            <p:nvPr/>
          </p:nvPicPr>
          <p:blipFill>
            <a:blip r:embed="rId7" cstate="print">
              <a:extLst>
                <a:ext uri="{28A0092B-C50C-407E-A947-70E740481C1C}">
                  <a14:useLocalDpi xmlns:a14="http://schemas.microsoft.com/office/drawing/2010/main" val="0"/>
                </a:ext>
              </a:extLst>
            </a:blip>
            <a:srcRect b="14944"/>
            <a:stretch>
              <a:fillRect/>
            </a:stretch>
          </p:blipFill>
          <p:spPr bwMode="auto">
            <a:xfrm>
              <a:off x="2398" y="4886"/>
              <a:ext cx="3600" cy="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8" name="Picture 9" descr="ndfi_1999"/>
            <p:cNvPicPr>
              <a:picLocks noChangeAspect="1" noChangeArrowheads="1"/>
            </p:cNvPicPr>
            <p:nvPr/>
          </p:nvPicPr>
          <p:blipFill>
            <a:blip r:embed="rId8" cstate="print">
              <a:extLst>
                <a:ext uri="{28A0092B-C50C-407E-A947-70E740481C1C}">
                  <a14:useLocalDpi xmlns:a14="http://schemas.microsoft.com/office/drawing/2010/main" val="0"/>
                </a:ext>
              </a:extLst>
            </a:blip>
            <a:srcRect b="14667"/>
            <a:stretch>
              <a:fillRect/>
            </a:stretch>
          </p:blipFill>
          <p:spPr bwMode="auto">
            <a:xfrm>
              <a:off x="6538" y="1755"/>
              <a:ext cx="3600" cy="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9" name="Text Box 10"/>
            <p:cNvSpPr txBox="1">
              <a:spLocks noChangeArrowheads="1"/>
            </p:cNvSpPr>
            <p:nvPr/>
          </p:nvSpPr>
          <p:spPr bwMode="auto">
            <a:xfrm>
              <a:off x="2410" y="5805"/>
              <a:ext cx="1777"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spcAft>
                  <a:spcPts val="1000"/>
                </a:spcAft>
              </a:pPr>
              <a:r>
                <a:rPr lang="fr" sz="1000" b="1" i="0" u="none" baseline="0">
                  <a:solidFill>
                    <a:srgbClr val="FFFFFF"/>
                  </a:solidFill>
                  <a:cs typeface="Arial" charset="0"/>
                </a:rPr>
                <a:t>Abattue et brûlée</a:t>
              </a:r>
              <a:endParaRPr lang="fr" sz="1800" b="1">
                <a:cs typeface="Arial" charset="0"/>
              </a:endParaRPr>
            </a:p>
          </p:txBody>
        </p:sp>
        <p:sp>
          <p:nvSpPr>
            <p:cNvPr id="140300" name="Text Box 11"/>
            <p:cNvSpPr txBox="1">
              <a:spLocks noChangeArrowheads="1"/>
            </p:cNvSpPr>
            <p:nvPr/>
          </p:nvSpPr>
          <p:spPr bwMode="auto">
            <a:xfrm>
              <a:off x="2038" y="1820"/>
              <a:ext cx="27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spcAft>
                  <a:spcPts val="1000"/>
                </a:spcAft>
              </a:pPr>
              <a:r>
                <a:rPr lang="fr" sz="1100" b="1" i="0" u="none" baseline="0">
                  <a:cs typeface="Arial" charset="0"/>
                </a:rPr>
                <a:t>a</a:t>
              </a:r>
              <a:endParaRPr lang="fr" sz="1800">
                <a:cs typeface="Arial" charset="0"/>
              </a:endParaRPr>
            </a:p>
          </p:txBody>
        </p:sp>
        <p:sp>
          <p:nvSpPr>
            <p:cNvPr id="140301" name="Text Box 12"/>
            <p:cNvSpPr txBox="1">
              <a:spLocks noChangeArrowheads="1"/>
            </p:cNvSpPr>
            <p:nvPr/>
          </p:nvSpPr>
          <p:spPr bwMode="auto">
            <a:xfrm>
              <a:off x="2803" y="3351"/>
              <a:ext cx="855" cy="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spcAft>
                  <a:spcPts val="1000"/>
                </a:spcAft>
              </a:pPr>
              <a:r>
                <a:rPr lang="fr" sz="1000" b="1" i="0" u="none" baseline="0">
                  <a:solidFill>
                    <a:srgbClr val="FFFFFF"/>
                  </a:solidFill>
                  <a:cs typeface="Arial" charset="0"/>
                </a:rPr>
                <a:t>Abattue</a:t>
              </a:r>
              <a:endParaRPr lang="fr" sz="1800" b="1">
                <a:cs typeface="Arial" charset="0"/>
              </a:endParaRPr>
            </a:p>
          </p:txBody>
        </p:sp>
        <p:sp>
          <p:nvSpPr>
            <p:cNvPr id="140302" name="Text Box 13"/>
            <p:cNvSpPr txBox="1">
              <a:spLocks noChangeArrowheads="1"/>
            </p:cNvSpPr>
            <p:nvPr/>
          </p:nvSpPr>
          <p:spPr bwMode="auto">
            <a:xfrm>
              <a:off x="7618" y="4198"/>
              <a:ext cx="85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spcAft>
                  <a:spcPts val="1000"/>
                </a:spcAft>
              </a:pPr>
              <a:r>
                <a:rPr lang="fr" sz="1000" b="1" i="0" u="none" baseline="0">
                  <a:solidFill>
                    <a:srgbClr val="FFFFFF"/>
                  </a:solidFill>
                  <a:cs typeface="Arial" charset="0"/>
                </a:rPr>
                <a:t>Abattue</a:t>
              </a:r>
              <a:endParaRPr lang="fr" sz="1800" b="1">
                <a:cs typeface="Arial" charset="0"/>
              </a:endParaRPr>
            </a:p>
          </p:txBody>
        </p:sp>
        <p:sp>
          <p:nvSpPr>
            <p:cNvPr id="140303" name="Text Box 14"/>
            <p:cNvSpPr txBox="1">
              <a:spLocks noChangeArrowheads="1"/>
            </p:cNvSpPr>
            <p:nvPr/>
          </p:nvSpPr>
          <p:spPr bwMode="auto">
            <a:xfrm>
              <a:off x="6838" y="2959"/>
              <a:ext cx="855" cy="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spcAft>
                  <a:spcPts val="1000"/>
                </a:spcAft>
              </a:pPr>
              <a:r>
                <a:rPr lang="fr" sz="1000" b="1" i="0" u="none" baseline="0">
                  <a:solidFill>
                    <a:srgbClr val="FFFFFF"/>
                  </a:solidFill>
                  <a:cs typeface="Arial" charset="0"/>
                </a:rPr>
                <a:t>Abattue</a:t>
              </a:r>
            </a:p>
            <a:p>
              <a:pPr algn="l" rtl="0" eaLnBrk="1" hangingPunct="1">
                <a:spcAft>
                  <a:spcPts val="1000"/>
                </a:spcAft>
              </a:pPr>
              <a:r>
                <a:rPr lang="fr" sz="1000" b="1" i="0" u="none" baseline="0">
                  <a:solidFill>
                    <a:srgbClr val="FFFFFF"/>
                  </a:solidFill>
                  <a:cs typeface="Arial" charset="0"/>
                </a:rPr>
                <a:t>de longue date</a:t>
              </a:r>
              <a:endParaRPr lang="fr" sz="1800" b="1">
                <a:cs typeface="Arial" charset="0"/>
              </a:endParaRPr>
            </a:p>
          </p:txBody>
        </p:sp>
        <p:sp>
          <p:nvSpPr>
            <p:cNvPr id="140304" name="Text Box 15"/>
            <p:cNvSpPr txBox="1">
              <a:spLocks noChangeArrowheads="1"/>
            </p:cNvSpPr>
            <p:nvPr/>
          </p:nvSpPr>
          <p:spPr bwMode="auto">
            <a:xfrm>
              <a:off x="2541" y="9225"/>
              <a:ext cx="1589"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spcAft>
                  <a:spcPts val="1000"/>
                </a:spcAft>
              </a:pPr>
              <a:r>
                <a:rPr lang="fr" sz="1000" b="1" i="0" u="none" baseline="0">
                  <a:solidFill>
                    <a:srgbClr val="FFFFFF"/>
                  </a:solidFill>
                  <a:cs typeface="Arial" charset="0"/>
                </a:rPr>
                <a:t>Abattue et brûlée de longue date</a:t>
              </a:r>
              <a:endParaRPr lang="fr" sz="1800" b="1">
                <a:cs typeface="Arial" charset="0"/>
              </a:endParaRPr>
            </a:p>
          </p:txBody>
        </p:sp>
        <p:sp>
          <p:nvSpPr>
            <p:cNvPr id="140305" name="Text Box 16"/>
            <p:cNvSpPr txBox="1">
              <a:spLocks noChangeArrowheads="1"/>
            </p:cNvSpPr>
            <p:nvPr/>
          </p:nvSpPr>
          <p:spPr bwMode="auto">
            <a:xfrm>
              <a:off x="6842" y="9225"/>
              <a:ext cx="1589"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spcAft>
                  <a:spcPts val="1000"/>
                </a:spcAft>
              </a:pPr>
              <a:r>
                <a:rPr lang="fr" sz="1000" b="1" i="0" u="none" baseline="0">
                  <a:solidFill>
                    <a:srgbClr val="FFFFFF"/>
                  </a:solidFill>
                  <a:cs typeface="Arial" charset="0"/>
                </a:rPr>
                <a:t>Abattue et brûlée de longue date</a:t>
              </a:r>
              <a:endParaRPr lang="fr" sz="1800">
                <a:cs typeface="Arial" charset="0"/>
              </a:endParaRPr>
            </a:p>
          </p:txBody>
        </p:sp>
        <p:sp>
          <p:nvSpPr>
            <p:cNvPr id="140306" name="Line 17"/>
            <p:cNvSpPr>
              <a:spLocks noChangeShapeType="1"/>
            </p:cNvSpPr>
            <p:nvPr/>
          </p:nvSpPr>
          <p:spPr bwMode="auto">
            <a:xfrm flipV="1">
              <a:off x="3703" y="3351"/>
              <a:ext cx="450" cy="18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fr" dirty="0"/>
            </a:p>
          </p:txBody>
        </p:sp>
        <p:sp>
          <p:nvSpPr>
            <p:cNvPr id="140307" name="Line 18"/>
            <p:cNvSpPr>
              <a:spLocks noChangeShapeType="1"/>
            </p:cNvSpPr>
            <p:nvPr/>
          </p:nvSpPr>
          <p:spPr bwMode="auto">
            <a:xfrm flipV="1">
              <a:off x="7738" y="3215"/>
              <a:ext cx="450" cy="18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fr" dirty="0"/>
            </a:p>
          </p:txBody>
        </p:sp>
        <p:sp>
          <p:nvSpPr>
            <p:cNvPr id="140308" name="Line 19"/>
            <p:cNvSpPr>
              <a:spLocks noChangeShapeType="1"/>
            </p:cNvSpPr>
            <p:nvPr/>
          </p:nvSpPr>
          <p:spPr bwMode="auto">
            <a:xfrm flipV="1">
              <a:off x="8578" y="4198"/>
              <a:ext cx="360" cy="18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fr" dirty="0"/>
            </a:p>
          </p:txBody>
        </p:sp>
        <p:sp>
          <p:nvSpPr>
            <p:cNvPr id="140309" name="Line 20"/>
            <p:cNvSpPr>
              <a:spLocks noChangeShapeType="1"/>
            </p:cNvSpPr>
            <p:nvPr/>
          </p:nvSpPr>
          <p:spPr bwMode="auto">
            <a:xfrm>
              <a:off x="3298" y="6302"/>
              <a:ext cx="855" cy="42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fr" dirty="0"/>
            </a:p>
          </p:txBody>
        </p:sp>
        <p:sp>
          <p:nvSpPr>
            <p:cNvPr id="140310" name="Line 21"/>
            <p:cNvSpPr>
              <a:spLocks noChangeShapeType="1"/>
            </p:cNvSpPr>
            <p:nvPr/>
          </p:nvSpPr>
          <p:spPr bwMode="auto">
            <a:xfrm>
              <a:off x="3253" y="6362"/>
              <a:ext cx="1350" cy="108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fr" dirty="0"/>
            </a:p>
          </p:txBody>
        </p:sp>
        <p:sp>
          <p:nvSpPr>
            <p:cNvPr id="140311" name="Text Box 22"/>
            <p:cNvSpPr txBox="1">
              <a:spLocks noChangeArrowheads="1"/>
            </p:cNvSpPr>
            <p:nvPr/>
          </p:nvSpPr>
          <p:spPr bwMode="auto">
            <a:xfrm>
              <a:off x="6568" y="5805"/>
              <a:ext cx="1706"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spcAft>
                  <a:spcPts val="1000"/>
                </a:spcAft>
              </a:pPr>
              <a:r>
                <a:rPr lang="fr" sz="1000" b="1" i="0" u="none" baseline="0">
                  <a:solidFill>
                    <a:srgbClr val="FFFFFF"/>
                  </a:solidFill>
                  <a:cs typeface="Arial" charset="0"/>
                </a:rPr>
                <a:t>Abattue et brûlée</a:t>
              </a:r>
              <a:endParaRPr lang="fr" sz="1800" b="1">
                <a:cs typeface="Arial" charset="0"/>
              </a:endParaRPr>
            </a:p>
          </p:txBody>
        </p:sp>
        <p:sp>
          <p:nvSpPr>
            <p:cNvPr id="140312" name="Line 23"/>
            <p:cNvSpPr>
              <a:spLocks noChangeShapeType="1"/>
            </p:cNvSpPr>
            <p:nvPr/>
          </p:nvSpPr>
          <p:spPr bwMode="auto">
            <a:xfrm>
              <a:off x="7483" y="6302"/>
              <a:ext cx="855" cy="42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fr" dirty="0"/>
            </a:p>
          </p:txBody>
        </p:sp>
        <p:sp>
          <p:nvSpPr>
            <p:cNvPr id="140313" name="Line 24"/>
            <p:cNvSpPr>
              <a:spLocks noChangeShapeType="1"/>
            </p:cNvSpPr>
            <p:nvPr/>
          </p:nvSpPr>
          <p:spPr bwMode="auto">
            <a:xfrm>
              <a:off x="7438" y="6362"/>
              <a:ext cx="1350" cy="108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fr" dirty="0"/>
            </a:p>
          </p:txBody>
        </p:sp>
        <p:sp>
          <p:nvSpPr>
            <p:cNvPr id="140314" name="Line 25"/>
            <p:cNvSpPr>
              <a:spLocks noChangeShapeType="1"/>
            </p:cNvSpPr>
            <p:nvPr/>
          </p:nvSpPr>
          <p:spPr bwMode="auto">
            <a:xfrm>
              <a:off x="7393" y="9795"/>
              <a:ext cx="855" cy="42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fr" dirty="0"/>
            </a:p>
          </p:txBody>
        </p:sp>
        <p:sp>
          <p:nvSpPr>
            <p:cNvPr id="140315" name="Line 26"/>
            <p:cNvSpPr>
              <a:spLocks noChangeShapeType="1"/>
            </p:cNvSpPr>
            <p:nvPr/>
          </p:nvSpPr>
          <p:spPr bwMode="auto">
            <a:xfrm>
              <a:off x="7348" y="9855"/>
              <a:ext cx="1350" cy="108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fr" dirty="0"/>
            </a:p>
          </p:txBody>
        </p:sp>
        <p:sp>
          <p:nvSpPr>
            <p:cNvPr id="140316" name="Line 27"/>
            <p:cNvSpPr>
              <a:spLocks noChangeShapeType="1"/>
            </p:cNvSpPr>
            <p:nvPr/>
          </p:nvSpPr>
          <p:spPr bwMode="auto">
            <a:xfrm>
              <a:off x="3238" y="9795"/>
              <a:ext cx="855" cy="42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fr" dirty="0"/>
            </a:p>
          </p:txBody>
        </p:sp>
        <p:sp>
          <p:nvSpPr>
            <p:cNvPr id="140317" name="Line 28"/>
            <p:cNvSpPr>
              <a:spLocks noChangeShapeType="1"/>
            </p:cNvSpPr>
            <p:nvPr/>
          </p:nvSpPr>
          <p:spPr bwMode="auto">
            <a:xfrm>
              <a:off x="3193" y="9855"/>
              <a:ext cx="1350" cy="108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fr" dirty="0"/>
            </a:p>
          </p:txBody>
        </p:sp>
        <p:sp>
          <p:nvSpPr>
            <p:cNvPr id="140318" name="Text Box 29"/>
            <p:cNvSpPr txBox="1">
              <a:spLocks noChangeArrowheads="1"/>
            </p:cNvSpPr>
            <p:nvPr/>
          </p:nvSpPr>
          <p:spPr bwMode="auto">
            <a:xfrm>
              <a:off x="2048" y="4943"/>
              <a:ext cx="27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spcAft>
                  <a:spcPts val="1000"/>
                </a:spcAft>
              </a:pPr>
              <a:r>
                <a:rPr lang="fr" sz="1100" b="1" i="0" u="none" baseline="0">
                  <a:cs typeface="Arial" charset="0"/>
                </a:rPr>
                <a:t>c</a:t>
              </a:r>
              <a:endParaRPr lang="fr" sz="1800">
                <a:cs typeface="Arial" charset="0"/>
              </a:endParaRPr>
            </a:p>
          </p:txBody>
        </p:sp>
        <p:sp>
          <p:nvSpPr>
            <p:cNvPr id="140319" name="Text Box 30"/>
            <p:cNvSpPr txBox="1">
              <a:spLocks noChangeArrowheads="1"/>
            </p:cNvSpPr>
            <p:nvPr/>
          </p:nvSpPr>
          <p:spPr bwMode="auto">
            <a:xfrm>
              <a:off x="6223" y="4943"/>
              <a:ext cx="27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spcAft>
                  <a:spcPts val="1000"/>
                </a:spcAft>
              </a:pPr>
              <a:r>
                <a:rPr lang="fr" sz="1100" b="1" i="0" u="none" baseline="0">
                  <a:cs typeface="Arial" charset="0"/>
                </a:rPr>
                <a:t>d</a:t>
              </a:r>
              <a:endParaRPr lang="fr" sz="1800">
                <a:cs typeface="Arial" charset="0"/>
              </a:endParaRPr>
            </a:p>
          </p:txBody>
        </p:sp>
        <p:sp>
          <p:nvSpPr>
            <p:cNvPr id="140320" name="Text Box 31"/>
            <p:cNvSpPr txBox="1">
              <a:spLocks noChangeArrowheads="1"/>
            </p:cNvSpPr>
            <p:nvPr/>
          </p:nvSpPr>
          <p:spPr bwMode="auto">
            <a:xfrm>
              <a:off x="2038" y="8068"/>
              <a:ext cx="27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spcAft>
                  <a:spcPts val="1000"/>
                </a:spcAft>
              </a:pPr>
              <a:r>
                <a:rPr lang="fr" sz="1100" b="1" i="0" u="none" baseline="0">
                  <a:cs typeface="Arial" charset="0"/>
                </a:rPr>
                <a:t>e</a:t>
              </a:r>
              <a:endParaRPr lang="fr" sz="1800">
                <a:cs typeface="Arial" charset="0"/>
              </a:endParaRPr>
            </a:p>
          </p:txBody>
        </p:sp>
        <p:sp>
          <p:nvSpPr>
            <p:cNvPr id="140321" name="Text Box 32"/>
            <p:cNvSpPr txBox="1">
              <a:spLocks noChangeArrowheads="1"/>
            </p:cNvSpPr>
            <p:nvPr/>
          </p:nvSpPr>
          <p:spPr bwMode="auto">
            <a:xfrm>
              <a:off x="6208" y="8079"/>
              <a:ext cx="27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spcAft>
                  <a:spcPts val="1000"/>
                </a:spcAft>
              </a:pPr>
              <a:r>
                <a:rPr lang="fr" sz="1100" b="1" i="0" u="none" baseline="0">
                  <a:cs typeface="Arial" charset="0"/>
                </a:rPr>
                <a:t>f</a:t>
              </a:r>
              <a:endParaRPr lang="fr" sz="1800">
                <a:cs typeface="Arial" charset="0"/>
              </a:endParaRPr>
            </a:p>
          </p:txBody>
        </p:sp>
        <p:sp>
          <p:nvSpPr>
            <p:cNvPr id="140322" name="Text Box 33"/>
            <p:cNvSpPr txBox="1">
              <a:spLocks noChangeArrowheads="1"/>
            </p:cNvSpPr>
            <p:nvPr/>
          </p:nvSpPr>
          <p:spPr bwMode="auto">
            <a:xfrm>
              <a:off x="6228" y="1808"/>
              <a:ext cx="27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spcAft>
                  <a:spcPts val="1000"/>
                </a:spcAft>
              </a:pPr>
              <a:r>
                <a:rPr lang="fr" sz="1100" b="1" i="0" u="none" baseline="0">
                  <a:cs typeface="Arial" charset="0"/>
                </a:rPr>
                <a:t>b</a:t>
              </a:r>
              <a:endParaRPr lang="fr" sz="1800">
                <a:cs typeface="Arial" charset="0"/>
              </a:endParaRPr>
            </a:p>
          </p:txBody>
        </p:sp>
        <p:pic>
          <p:nvPicPr>
            <p:cNvPr id="140323" name="Picture 34" descr="ndfi_2003"/>
            <p:cNvPicPr>
              <a:picLocks noChangeAspect="1" noChangeArrowheads="1"/>
            </p:cNvPicPr>
            <p:nvPr/>
          </p:nvPicPr>
          <p:blipFill>
            <a:blip r:embed="rId4" cstate="print">
              <a:extLst>
                <a:ext uri="{28A0092B-C50C-407E-A947-70E740481C1C}">
                  <a14:useLocalDpi xmlns:a14="http://schemas.microsoft.com/office/drawing/2010/main" val="0"/>
                </a:ext>
              </a:extLst>
            </a:blip>
            <a:srcRect t="85611"/>
            <a:stretch>
              <a:fillRect/>
            </a:stretch>
          </p:blipFill>
          <p:spPr bwMode="auto">
            <a:xfrm>
              <a:off x="-1325" y="10563"/>
              <a:ext cx="360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TextBox 36"/>
          <p:cNvSpPr txBox="1"/>
          <p:nvPr/>
        </p:nvSpPr>
        <p:spPr>
          <a:xfrm>
            <a:off x="5404523" y="6290355"/>
            <a:ext cx="3310852" cy="553998"/>
          </a:xfrm>
          <a:prstGeom prst="rect">
            <a:avLst/>
          </a:prstGeom>
          <a:noFill/>
        </p:spPr>
        <p:txBody>
          <a:bodyPr wrap="square" rtlCol="0">
            <a:spAutoFit/>
          </a:bodyPr>
          <a:lstStyle/>
          <a:p>
            <a:pPr algn="l" rtl="0">
              <a:lnSpc>
                <a:spcPts val="1800"/>
              </a:lnSpc>
            </a:pPr>
            <a:r>
              <a:rPr lang="fr" sz="1400" b="0" i="0" u="none" baseline="0" dirty="0">
                <a:solidFill>
                  <a:schemeClr val="accent6"/>
                </a:solidFill>
                <a:latin typeface="Verdana" pitchFamily="34" charset="0"/>
              </a:rPr>
              <a:t>Tiré du </a:t>
            </a:r>
            <a:r>
              <a:rPr lang="fr" sz="1400" b="0" i="0" u="none" baseline="0" dirty="0" smtClean="0">
                <a:solidFill>
                  <a:schemeClr val="accent6"/>
                </a:solidFill>
                <a:latin typeface="Verdana" pitchFamily="34" charset="0"/>
              </a:rPr>
              <a:t>Manuel </a:t>
            </a:r>
            <a:r>
              <a:rPr lang="fr" sz="1400" b="0" i="0" u="none" baseline="0" dirty="0">
                <a:solidFill>
                  <a:schemeClr val="accent6"/>
                </a:solidFill>
                <a:latin typeface="Verdana" pitchFamily="34" charset="0"/>
              </a:rPr>
              <a:t>de référence </a:t>
            </a:r>
            <a:r>
              <a:rPr lang="fr" sz="1400" b="0" i="0" u="none" baseline="0" dirty="0" smtClean="0">
                <a:solidFill>
                  <a:schemeClr val="accent6"/>
                </a:solidFill>
                <a:latin typeface="Verdana" pitchFamily="34" charset="0"/>
              </a:rPr>
              <a:t/>
            </a:r>
            <a:br>
              <a:rPr lang="fr" sz="1400" b="0" i="0" u="none" baseline="0" dirty="0" smtClean="0">
                <a:solidFill>
                  <a:schemeClr val="accent6"/>
                </a:solidFill>
                <a:latin typeface="Verdana" pitchFamily="34" charset="0"/>
              </a:rPr>
            </a:br>
            <a:r>
              <a:rPr lang="fr" sz="1400" b="0" i="0" u="none" baseline="0" dirty="0" smtClean="0">
                <a:solidFill>
                  <a:schemeClr val="accent6"/>
                </a:solidFill>
                <a:latin typeface="Verdana" pitchFamily="34" charset="0"/>
              </a:rPr>
              <a:t>(</a:t>
            </a:r>
            <a:r>
              <a:rPr lang="fr" sz="1400" b="0" i="0" u="none" baseline="0" dirty="0">
                <a:solidFill>
                  <a:schemeClr val="accent6"/>
                </a:solidFill>
                <a:latin typeface="Verdana" pitchFamily="34" charset="0"/>
              </a:rPr>
              <a:t>Sourcebook) 2014. </a:t>
            </a:r>
            <a:r>
              <a:rPr lang="fr" sz="1400" b="0" i="0" u="none" baseline="0" dirty="0" smtClean="0">
                <a:solidFill>
                  <a:schemeClr val="accent6"/>
                </a:solidFill>
                <a:latin typeface="Verdana" pitchFamily="34" charset="0"/>
              </a:rPr>
              <a:t>Figure 2.2.6</a:t>
            </a:r>
            <a:endParaRPr lang="fr" sz="1400" dirty="0" smtClean="0">
              <a:solidFill>
                <a:schemeClr val="accent6"/>
              </a:solidFill>
              <a:latin typeface="Verdana" pitchFamily="34" charset="0"/>
            </a:endParaRPr>
          </a:p>
        </p:txBody>
      </p:sp>
    </p:spTree>
    <p:extLst>
      <p:ext uri="{BB962C8B-B14F-4D97-AF65-F5344CB8AC3E}">
        <p14:creationId xmlns:p14="http://schemas.microsoft.com/office/powerpoint/2010/main" val="15718267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pPr algn="l" rtl="0"/>
            <a:r>
              <a:rPr lang="fr" b="0" i="0" u="none" baseline="0"/>
              <a:t>Plan du cours</a:t>
            </a:r>
            <a:endParaRPr lang="fr" dirty="0"/>
          </a:p>
        </p:txBody>
      </p:sp>
      <p:sp>
        <p:nvSpPr>
          <p:cNvPr id="3" name="Tijdelijke aanduiding voor tekst 2"/>
          <p:cNvSpPr>
            <a:spLocks noGrp="1"/>
          </p:cNvSpPr>
          <p:nvPr>
            <p:ph type="body" sz="quarter" idx="10"/>
          </p:nvPr>
        </p:nvSpPr>
        <p:spPr>
          <a:xfrm>
            <a:off x="421200" y="1375984"/>
            <a:ext cx="8521188" cy="3950678"/>
          </a:xfrm>
        </p:spPr>
        <p:txBody>
          <a:bodyPr/>
          <a:lstStyle/>
          <a:p>
            <a:pPr marL="457200" lvl="0" indent="-457200" algn="l" rtl="0">
              <a:lnSpc>
                <a:spcPct val="100000"/>
              </a:lnSpc>
              <a:buClr>
                <a:schemeClr val="bg2">
                  <a:lumMod val="20000"/>
                  <a:lumOff val="80000"/>
                </a:schemeClr>
              </a:buClr>
              <a:buSzPct val="115000"/>
              <a:buFont typeface="+mj-lt"/>
              <a:buAutoNum type="arabicPeriod"/>
            </a:pPr>
            <a:r>
              <a:rPr lang="fr" sz="2000" b="0" i="0" u="none" baseline="0">
                <a:solidFill>
                  <a:schemeClr val="bg2">
                    <a:lumMod val="20000"/>
                    <a:lumOff val="80000"/>
                  </a:schemeClr>
                </a:solidFill>
              </a:rPr>
              <a:t>Définition de la dégradation des forêts et contexte des Recommandations du GIEC en matière de bonnes pratiques</a:t>
            </a:r>
          </a:p>
          <a:p>
            <a:pPr marL="457200" lvl="0" indent="-457200" algn="l" rtl="0">
              <a:lnSpc>
                <a:spcPct val="100000"/>
              </a:lnSpc>
              <a:buClr>
                <a:schemeClr val="bg2">
                  <a:lumMod val="20000"/>
                  <a:lumOff val="80000"/>
                </a:schemeClr>
              </a:buClr>
              <a:buSzPct val="115000"/>
              <a:buFont typeface="+mj-lt"/>
              <a:buAutoNum type="arabicPeriod"/>
            </a:pPr>
            <a:r>
              <a:rPr lang="fr" sz="2000" b="0" i="0" u="none" baseline="0">
                <a:solidFill>
                  <a:schemeClr val="bg2">
                    <a:lumMod val="20000"/>
                    <a:lumOff val="80000"/>
                  </a:schemeClr>
                </a:solidFill>
              </a:rPr>
              <a:t>Types de dégradation des forêts</a:t>
            </a:r>
          </a:p>
          <a:p>
            <a:pPr marL="457200" lvl="0" indent="-457200" algn="l" rtl="0">
              <a:lnSpc>
                <a:spcPct val="100000"/>
              </a:lnSpc>
              <a:buSzPct val="115000"/>
              <a:buFont typeface="+mj-lt"/>
              <a:buAutoNum type="arabicPeriod"/>
            </a:pPr>
            <a:r>
              <a:rPr lang="fr" sz="2000" b="1" i="0" u="none" baseline="0"/>
              <a:t>Méthodes d’évaluation des zones forestières </a:t>
            </a:r>
            <a:r>
              <a:rPr lang="fr" sz="2000" b="1" i="0" u="none" baseline="0" smtClean="0"/>
              <a:t>dégradées</a:t>
            </a:r>
            <a:endParaRPr lang="fr" sz="2000" b="1" i="0" u="none" baseline="0"/>
          </a:p>
          <a:p>
            <a:pPr marL="1244600" lvl="1" indent="-514350" algn="l" rtl="0">
              <a:lnSpc>
                <a:spcPct val="100000"/>
              </a:lnSpc>
              <a:buClr>
                <a:schemeClr val="bg2">
                  <a:lumMod val="20000"/>
                  <a:lumOff val="80000"/>
                </a:schemeClr>
              </a:buClr>
              <a:buFont typeface="+mj-lt"/>
              <a:buAutoNum type="romanLcPeriod"/>
            </a:pPr>
            <a:r>
              <a:rPr lang="fr" sz="2000" b="0" i="0" u="none" baseline="0">
                <a:solidFill>
                  <a:schemeClr val="bg2">
                    <a:lumMod val="20000"/>
                    <a:lumOff val="80000"/>
                  </a:schemeClr>
                </a:solidFill>
              </a:rPr>
              <a:t>Surveillance de la dégradation des forêts due à l’abattage sélectif</a:t>
            </a:r>
          </a:p>
          <a:p>
            <a:pPr marL="1244600" lvl="1" indent="-514350" algn="l" rtl="0">
              <a:lnSpc>
                <a:spcPct val="100000"/>
              </a:lnSpc>
              <a:buFont typeface="+mj-lt"/>
              <a:buAutoNum type="romanLcPeriod"/>
            </a:pPr>
            <a:r>
              <a:rPr lang="fr" sz="2000" b="1" i="0" u="none" baseline="0"/>
              <a:t>Méthodes de télédétection</a:t>
            </a:r>
          </a:p>
          <a:p>
            <a:pPr marL="2141537" lvl="2" indent="-514350" algn="l" rtl="0">
              <a:lnSpc>
                <a:spcPct val="100000"/>
              </a:lnSpc>
              <a:buClr>
                <a:schemeClr val="bg2"/>
              </a:buClr>
              <a:buFont typeface="+mj-lt"/>
              <a:buAutoNum type="alphaLcParenR"/>
            </a:pPr>
            <a:r>
              <a:rPr lang="fr" sz="2000" b="1" i="0" u="none" baseline="0"/>
              <a:t>méthodes directes</a:t>
            </a:r>
          </a:p>
          <a:p>
            <a:pPr marL="2141537" lvl="2" indent="-514350" algn="l" rtl="0">
              <a:lnSpc>
                <a:spcPct val="100000"/>
              </a:lnSpc>
              <a:buClr>
                <a:schemeClr val="bg2">
                  <a:lumMod val="20000"/>
                  <a:lumOff val="80000"/>
                </a:schemeClr>
              </a:buClr>
              <a:buFont typeface="+mj-lt"/>
              <a:buAutoNum type="alphaLcParenR"/>
            </a:pPr>
            <a:r>
              <a:rPr lang="fr" sz="2000" b="0" i="0" u="none" baseline="0">
                <a:solidFill>
                  <a:schemeClr val="bg2">
                    <a:lumMod val="20000"/>
                    <a:lumOff val="80000"/>
                  </a:schemeClr>
                </a:solidFill>
              </a:rPr>
              <a:t>méthodes indirectes</a:t>
            </a:r>
          </a:p>
          <a:p>
            <a:pPr marL="457200" lvl="0" indent="-457200" algn="l" rtl="0">
              <a:lnSpc>
                <a:spcPct val="100000"/>
              </a:lnSpc>
              <a:buClr>
                <a:schemeClr val="bg2">
                  <a:lumMod val="20000"/>
                  <a:lumOff val="80000"/>
                </a:schemeClr>
              </a:buClr>
              <a:buSzPct val="115000"/>
              <a:buFont typeface="+mj-lt"/>
              <a:buAutoNum type="arabicPeriod"/>
            </a:pPr>
            <a:r>
              <a:rPr lang="fr" sz="2000" b="0" i="0" u="none" baseline="0">
                <a:solidFill>
                  <a:schemeClr val="bg2">
                    <a:lumMod val="20000"/>
                    <a:lumOff val="80000"/>
                  </a:schemeClr>
                </a:solidFill>
              </a:rPr>
              <a:t>Logiciels nécessaires</a:t>
            </a:r>
          </a:p>
          <a:p>
            <a:pPr marL="457200" lvl="0" indent="-457200" algn="l" rtl="0">
              <a:lnSpc>
                <a:spcPct val="100000"/>
              </a:lnSpc>
              <a:buClr>
                <a:schemeClr val="bg2">
                  <a:lumMod val="20000"/>
                  <a:lumOff val="80000"/>
                </a:schemeClr>
              </a:buClr>
              <a:buSzPct val="115000"/>
              <a:buFont typeface="+mj-lt"/>
              <a:buAutoNum type="arabicPeriod"/>
            </a:pPr>
            <a:endParaRPr lang="fr" sz="2000" dirty="0">
              <a:solidFill>
                <a:schemeClr val="bg2">
                  <a:lumMod val="20000"/>
                  <a:lumOff val="80000"/>
                </a:schemeClr>
              </a:solidFill>
            </a:endParaRPr>
          </a:p>
          <a:p>
            <a:pPr marL="0" lvl="0" indent="0" algn="l" rtl="0">
              <a:lnSpc>
                <a:spcPct val="100000"/>
              </a:lnSpc>
              <a:buClr>
                <a:schemeClr val="bg2">
                  <a:lumMod val="20000"/>
                  <a:lumOff val="80000"/>
                </a:schemeClr>
              </a:buClr>
              <a:buSzPct val="115000"/>
              <a:buNone/>
            </a:pPr>
            <a:endParaRPr lang="fr" sz="2000" dirty="0">
              <a:solidFill>
                <a:schemeClr val="bg2">
                  <a:lumMod val="20000"/>
                  <a:lumOff val="80000"/>
                </a:schemeClr>
              </a:solidFill>
            </a:endParaRPr>
          </a:p>
          <a:p>
            <a:pPr marL="0" lvl="0" indent="0" algn="l" rtl="0">
              <a:lnSpc>
                <a:spcPct val="100000"/>
              </a:lnSpc>
              <a:buClr>
                <a:schemeClr val="bg2">
                  <a:lumMod val="20000"/>
                  <a:lumOff val="80000"/>
                </a:schemeClr>
              </a:buClr>
              <a:buSzPct val="115000"/>
              <a:buNone/>
            </a:pPr>
            <a:endParaRPr lang="fr" sz="1800" dirty="0">
              <a:solidFill>
                <a:schemeClr val="bg2">
                  <a:lumMod val="20000"/>
                  <a:lumOff val="80000"/>
                </a:schemeClr>
              </a:solidFill>
            </a:endParaRPr>
          </a:p>
        </p:txBody>
      </p:sp>
    </p:spTree>
    <p:extLst>
      <p:ext uri="{BB962C8B-B14F-4D97-AF65-F5344CB8AC3E}">
        <p14:creationId xmlns:p14="http://schemas.microsoft.com/office/powerpoint/2010/main" val="18851970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91650"/>
          </a:xfrm>
        </p:spPr>
        <p:txBody>
          <a:bodyPr/>
          <a:lstStyle/>
          <a:p>
            <a:pPr algn="l" rtl="0"/>
            <a:r>
              <a:rPr lang="fr" b="0" i="0" u="none" spc="-250" dirty="0"/>
              <a:t>Interprétation visuelle de la dégradation des forêts</a:t>
            </a:r>
            <a:endParaRPr lang="fr" spc="-250" dirty="0"/>
          </a:p>
        </p:txBody>
      </p:sp>
      <p:sp>
        <p:nvSpPr>
          <p:cNvPr id="3" name="Text Placeholder 2"/>
          <p:cNvSpPr>
            <a:spLocks noGrp="1"/>
          </p:cNvSpPr>
          <p:nvPr>
            <p:ph type="body" sz="quarter" idx="10"/>
          </p:nvPr>
        </p:nvSpPr>
        <p:spPr>
          <a:xfrm>
            <a:off x="5252019" y="1098902"/>
            <a:ext cx="3690368" cy="4940391"/>
          </a:xfrm>
        </p:spPr>
        <p:txBody>
          <a:bodyPr/>
          <a:lstStyle/>
          <a:p>
            <a:pPr algn="l" rtl="0"/>
            <a:r>
              <a:rPr lang="fr" sz="1400" b="0" i="0" u="none" baseline="0" dirty="0"/>
              <a:t>Exemples d’abattage sélectif et de forêts abattues et brûlées dans la région de Sinop, dans l’état du Mato Grosso (Brésil).</a:t>
            </a:r>
          </a:p>
          <a:p>
            <a:pPr algn="l" rtl="0"/>
            <a:r>
              <a:rPr lang="fr" sz="1400" b="0" i="0" u="none" baseline="0" dirty="0"/>
              <a:t>Définition subjective de la limite entre les forêts dégradées et non perturbées.</a:t>
            </a:r>
          </a:p>
          <a:p>
            <a:pPr algn="l" rtl="0"/>
            <a:r>
              <a:rPr lang="fr" sz="1400" b="0" i="0" u="none" baseline="0" dirty="0"/>
              <a:t>Détection visuelle impossible des vieilles cicatrices de dégradation des forêts.</a:t>
            </a:r>
          </a:p>
          <a:p>
            <a:pPr algn="l" rtl="0"/>
            <a:r>
              <a:rPr lang="fr" sz="1400" b="0" i="0" u="none" baseline="0" dirty="0"/>
              <a:t>Les symptômes de la dégradation des forêts disparaissent vite (voir diapositive 31), ce qui rend difficile leur interprétation visuelle</a:t>
            </a:r>
            <a:r>
              <a:rPr lang="fr" sz="1400" b="0" i="0" u="none" baseline="0" dirty="0" smtClean="0"/>
              <a:t>.</a:t>
            </a:r>
            <a:endParaRPr lang="fr" sz="1400" b="0" i="0" u="none" baseline="0" dirty="0"/>
          </a:p>
        </p:txBody>
      </p:sp>
      <p:grpSp>
        <p:nvGrpSpPr>
          <p:cNvPr id="4" name="Group 3"/>
          <p:cNvGrpSpPr>
            <a:grpSpLocks noChangeAspect="1"/>
          </p:cNvGrpSpPr>
          <p:nvPr/>
        </p:nvGrpSpPr>
        <p:grpSpPr bwMode="auto">
          <a:xfrm>
            <a:off x="207686" y="1289296"/>
            <a:ext cx="4856568" cy="4249341"/>
            <a:chOff x="832" y="664"/>
            <a:chExt cx="4079" cy="3569"/>
          </a:xfrm>
        </p:grpSpPr>
        <p:grpSp>
          <p:nvGrpSpPr>
            <p:cNvPr id="5" name="Group 4"/>
            <p:cNvGrpSpPr>
              <a:grpSpLocks/>
            </p:cNvGrpSpPr>
            <p:nvPr/>
          </p:nvGrpSpPr>
          <p:grpSpPr bwMode="auto">
            <a:xfrm>
              <a:off x="832" y="664"/>
              <a:ext cx="1969" cy="3361"/>
              <a:chOff x="926" y="616"/>
              <a:chExt cx="1969" cy="3361"/>
            </a:xfrm>
          </p:grpSpPr>
          <p:sp>
            <p:nvSpPr>
              <p:cNvPr id="25" name="Rectangle 5"/>
              <p:cNvSpPr>
                <a:spLocks noChangeArrowheads="1"/>
              </p:cNvSpPr>
              <p:nvPr/>
            </p:nvSpPr>
            <p:spPr bwMode="auto">
              <a:xfrm>
                <a:off x="926" y="616"/>
                <a:ext cx="38"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rtl="0"/>
                <a:r>
                  <a:rPr lang="fr" sz="1900" b="0" i="0" u="none" baseline="0">
                    <a:solidFill>
                      <a:srgbClr val="000000"/>
                    </a:solidFill>
                    <a:latin typeface="Times New Roman" charset="0"/>
                  </a:rPr>
                  <a:t> </a:t>
                </a:r>
                <a:endParaRPr lang="fr" sz="1200" dirty="0"/>
              </a:p>
            </p:txBody>
          </p:sp>
          <p:pic>
            <p:nvPicPr>
              <p:cNvPr id="26"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9" y="618"/>
                <a:ext cx="1935" cy="16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 y="2361"/>
                <a:ext cx="1934" cy="16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8"/>
              <p:cNvSpPr>
                <a:spLocks noChangeArrowheads="1"/>
              </p:cNvSpPr>
              <p:nvPr/>
            </p:nvSpPr>
            <p:spPr bwMode="auto">
              <a:xfrm>
                <a:off x="1662" y="879"/>
                <a:ext cx="41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rtl="0"/>
                <a:r>
                  <a:rPr lang="fr" sz="1200" b="1" i="0" u="none" baseline="0">
                    <a:solidFill>
                      <a:srgbClr val="FFFF00"/>
                    </a:solidFill>
                  </a:rPr>
                  <a:t>Abattage</a:t>
                </a:r>
                <a:endParaRPr lang="fr" sz="1200" dirty="0"/>
              </a:p>
            </p:txBody>
          </p:sp>
          <p:sp>
            <p:nvSpPr>
              <p:cNvPr id="29" name="Rectangle 9"/>
              <p:cNvSpPr>
                <a:spLocks noChangeArrowheads="1"/>
              </p:cNvSpPr>
              <p:nvPr/>
            </p:nvSpPr>
            <p:spPr bwMode="auto">
              <a:xfrm>
                <a:off x="2075" y="879"/>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rtl="0"/>
                <a:r>
                  <a:rPr lang="fr" sz="1200" b="0" i="0" u="none" baseline="0">
                    <a:solidFill>
                      <a:srgbClr val="FFFF00"/>
                    </a:solidFill>
                  </a:rPr>
                  <a:t> </a:t>
                </a:r>
                <a:endParaRPr lang="fr" sz="1200" dirty="0"/>
              </a:p>
            </p:txBody>
          </p:sp>
          <p:sp>
            <p:nvSpPr>
              <p:cNvPr id="30" name="Rectangle 10"/>
              <p:cNvSpPr>
                <a:spLocks noChangeArrowheads="1"/>
              </p:cNvSpPr>
              <p:nvPr/>
            </p:nvSpPr>
            <p:spPr bwMode="auto">
              <a:xfrm>
                <a:off x="1662" y="993"/>
                <a:ext cx="37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rtl="0"/>
                <a:r>
                  <a:rPr lang="fr" sz="1200" b="1" i="0" u="none" baseline="0">
                    <a:solidFill>
                      <a:srgbClr val="FFFF00"/>
                    </a:solidFill>
                  </a:rPr>
                  <a:t>sélectif</a:t>
                </a:r>
                <a:r>
                  <a:rPr lang="fr" sz="1200" b="0" i="0" u="none" baseline="0">
                    <a:solidFill>
                      <a:srgbClr val="FFFF00"/>
                    </a:solidFill>
                  </a:rPr>
                  <a:t> </a:t>
                </a:r>
                <a:endParaRPr lang="fr" sz="1200" dirty="0"/>
              </a:p>
            </p:txBody>
          </p:sp>
          <p:sp>
            <p:nvSpPr>
              <p:cNvPr id="31" name="Rectangle 11"/>
              <p:cNvSpPr>
                <a:spLocks noChangeArrowheads="1"/>
              </p:cNvSpPr>
              <p:nvPr/>
            </p:nvSpPr>
            <p:spPr bwMode="auto">
              <a:xfrm>
                <a:off x="2033" y="993"/>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rtl="0"/>
                <a:r>
                  <a:rPr lang="fr" sz="1200" b="0" i="0" u="none" baseline="0">
                    <a:solidFill>
                      <a:srgbClr val="FFFF00"/>
                    </a:solidFill>
                  </a:rPr>
                  <a:t> </a:t>
                </a:r>
                <a:endParaRPr lang="fr" sz="1200" dirty="0"/>
              </a:p>
            </p:txBody>
          </p:sp>
          <p:sp>
            <p:nvSpPr>
              <p:cNvPr id="32" name="Rectangle 12"/>
              <p:cNvSpPr>
                <a:spLocks noChangeArrowheads="1"/>
              </p:cNvSpPr>
              <p:nvPr/>
            </p:nvSpPr>
            <p:spPr bwMode="auto">
              <a:xfrm>
                <a:off x="985" y="655"/>
                <a:ext cx="2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rtl="0"/>
                <a:r>
                  <a:rPr lang="fr" sz="1200" b="1" i="0" u="none" baseline="0">
                    <a:solidFill>
                      <a:srgbClr val="FFFF00"/>
                    </a:solidFill>
                  </a:rPr>
                  <a:t>1998</a:t>
                </a:r>
                <a:endParaRPr lang="fr" sz="1200" dirty="0"/>
              </a:p>
            </p:txBody>
          </p:sp>
          <p:sp>
            <p:nvSpPr>
              <p:cNvPr id="33" name="Rectangle 13"/>
              <p:cNvSpPr>
                <a:spLocks noChangeArrowheads="1"/>
              </p:cNvSpPr>
              <p:nvPr/>
            </p:nvSpPr>
            <p:spPr bwMode="auto">
              <a:xfrm>
                <a:off x="1198" y="655"/>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rtl="0"/>
                <a:r>
                  <a:rPr lang="fr" sz="1200" b="0" i="0" u="none" baseline="0">
                    <a:solidFill>
                      <a:srgbClr val="FFFF00"/>
                    </a:solidFill>
                  </a:rPr>
                  <a:t> </a:t>
                </a:r>
                <a:endParaRPr lang="fr" sz="1200" dirty="0"/>
              </a:p>
            </p:txBody>
          </p:sp>
          <p:sp>
            <p:nvSpPr>
              <p:cNvPr id="34" name="Rectangle 14"/>
              <p:cNvSpPr>
                <a:spLocks noChangeArrowheads="1"/>
              </p:cNvSpPr>
              <p:nvPr/>
            </p:nvSpPr>
            <p:spPr bwMode="auto">
              <a:xfrm>
                <a:off x="985" y="2372"/>
                <a:ext cx="2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rtl="0"/>
                <a:r>
                  <a:rPr lang="fr" sz="1200" b="1" i="0" u="none" baseline="0">
                    <a:solidFill>
                      <a:srgbClr val="FFFF00"/>
                    </a:solidFill>
                  </a:rPr>
                  <a:t>1999</a:t>
                </a:r>
                <a:endParaRPr lang="fr" sz="1200" dirty="0"/>
              </a:p>
            </p:txBody>
          </p:sp>
          <p:sp>
            <p:nvSpPr>
              <p:cNvPr id="35" name="Rectangle 15"/>
              <p:cNvSpPr>
                <a:spLocks noChangeArrowheads="1"/>
              </p:cNvSpPr>
              <p:nvPr/>
            </p:nvSpPr>
            <p:spPr bwMode="auto">
              <a:xfrm>
                <a:off x="1198" y="2372"/>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rtl="0"/>
                <a:r>
                  <a:rPr lang="fr" sz="1200" b="0" i="0" u="none" baseline="0">
                    <a:solidFill>
                      <a:srgbClr val="FFFF00"/>
                    </a:solidFill>
                  </a:rPr>
                  <a:t> </a:t>
                </a:r>
                <a:endParaRPr lang="fr" sz="1200" dirty="0"/>
              </a:p>
            </p:txBody>
          </p:sp>
          <p:sp>
            <p:nvSpPr>
              <p:cNvPr id="36" name="Rectangle 16"/>
              <p:cNvSpPr>
                <a:spLocks noChangeArrowheads="1"/>
              </p:cNvSpPr>
              <p:nvPr/>
            </p:nvSpPr>
            <p:spPr bwMode="auto">
              <a:xfrm>
                <a:off x="1834" y="2575"/>
                <a:ext cx="60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rtl="0"/>
                <a:r>
                  <a:rPr lang="fr" sz="1200" b="1" i="0" u="none" baseline="0">
                    <a:solidFill>
                      <a:srgbClr val="FFFF00"/>
                    </a:solidFill>
                  </a:rPr>
                  <a:t>Ancien abattage</a:t>
                </a:r>
                <a:endParaRPr lang="fr" sz="1200" dirty="0"/>
              </a:p>
            </p:txBody>
          </p:sp>
          <p:sp>
            <p:nvSpPr>
              <p:cNvPr id="37" name="Rectangle 17"/>
              <p:cNvSpPr>
                <a:spLocks noChangeArrowheads="1"/>
              </p:cNvSpPr>
              <p:nvPr/>
            </p:nvSpPr>
            <p:spPr bwMode="auto">
              <a:xfrm>
                <a:off x="2432" y="2575"/>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rtl="0"/>
                <a:r>
                  <a:rPr lang="fr" sz="1200" b="0" i="0" u="none" baseline="0">
                    <a:solidFill>
                      <a:srgbClr val="FFFF00"/>
                    </a:solidFill>
                  </a:rPr>
                  <a:t> </a:t>
                </a:r>
                <a:endParaRPr lang="fr" sz="1200" dirty="0"/>
              </a:p>
            </p:txBody>
          </p:sp>
          <p:sp>
            <p:nvSpPr>
              <p:cNvPr id="38" name="Rectangle 18"/>
              <p:cNvSpPr>
                <a:spLocks noChangeArrowheads="1"/>
              </p:cNvSpPr>
              <p:nvPr/>
            </p:nvSpPr>
            <p:spPr bwMode="auto">
              <a:xfrm>
                <a:off x="1834" y="2689"/>
                <a:ext cx="34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rtl="0"/>
                <a:r>
                  <a:rPr lang="fr" sz="1200" b="1" i="0" u="none" baseline="0">
                    <a:solidFill>
                      <a:srgbClr val="FFFF00"/>
                    </a:solidFill>
                  </a:rPr>
                  <a:t>sélectif</a:t>
                </a:r>
                <a:endParaRPr lang="fr" sz="1200" dirty="0"/>
              </a:p>
            </p:txBody>
          </p:sp>
          <p:sp>
            <p:nvSpPr>
              <p:cNvPr id="39" name="Rectangle 19"/>
              <p:cNvSpPr>
                <a:spLocks noChangeArrowheads="1"/>
              </p:cNvSpPr>
              <p:nvPr/>
            </p:nvSpPr>
            <p:spPr bwMode="auto">
              <a:xfrm>
                <a:off x="2177" y="2689"/>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rtl="0"/>
                <a:r>
                  <a:rPr lang="fr" sz="1200" b="0" i="0" u="none" baseline="0">
                    <a:solidFill>
                      <a:srgbClr val="FFFF00"/>
                    </a:solidFill>
                  </a:rPr>
                  <a:t> </a:t>
                </a:r>
                <a:endParaRPr lang="fr" sz="1200" dirty="0"/>
              </a:p>
            </p:txBody>
          </p:sp>
          <p:sp>
            <p:nvSpPr>
              <p:cNvPr id="40" name="Freeform 20"/>
              <p:cNvSpPr>
                <a:spLocks noEditPoints="1"/>
              </p:cNvSpPr>
              <p:nvPr/>
            </p:nvSpPr>
            <p:spPr bwMode="auto">
              <a:xfrm>
                <a:off x="1463" y="1140"/>
                <a:ext cx="1101" cy="719"/>
              </a:xfrm>
              <a:custGeom>
                <a:avLst/>
                <a:gdLst>
                  <a:gd name="T0" fmla="*/ 55 w 1101"/>
                  <a:gd name="T1" fmla="*/ 0 h 719"/>
                  <a:gd name="T2" fmla="*/ 70 w 1101"/>
                  <a:gd name="T3" fmla="*/ 18 h 719"/>
                  <a:gd name="T4" fmla="*/ 114 w 1101"/>
                  <a:gd name="T5" fmla="*/ 2 h 719"/>
                  <a:gd name="T6" fmla="*/ 228 w 1101"/>
                  <a:gd name="T7" fmla="*/ 8 h 719"/>
                  <a:gd name="T8" fmla="*/ 313 w 1101"/>
                  <a:gd name="T9" fmla="*/ 11 h 719"/>
                  <a:gd name="T10" fmla="*/ 368 w 1101"/>
                  <a:gd name="T11" fmla="*/ 41 h 719"/>
                  <a:gd name="T12" fmla="*/ 397 w 1101"/>
                  <a:gd name="T13" fmla="*/ 43 h 719"/>
                  <a:gd name="T14" fmla="*/ 455 w 1101"/>
                  <a:gd name="T15" fmla="*/ 17 h 719"/>
                  <a:gd name="T16" fmla="*/ 568 w 1101"/>
                  <a:gd name="T17" fmla="*/ 22 h 719"/>
                  <a:gd name="T18" fmla="*/ 655 w 1101"/>
                  <a:gd name="T19" fmla="*/ 25 h 719"/>
                  <a:gd name="T20" fmla="*/ 710 w 1101"/>
                  <a:gd name="T21" fmla="*/ 57 h 719"/>
                  <a:gd name="T22" fmla="*/ 738 w 1101"/>
                  <a:gd name="T23" fmla="*/ 57 h 719"/>
                  <a:gd name="T24" fmla="*/ 796 w 1101"/>
                  <a:gd name="T25" fmla="*/ 31 h 719"/>
                  <a:gd name="T26" fmla="*/ 910 w 1101"/>
                  <a:gd name="T27" fmla="*/ 35 h 719"/>
                  <a:gd name="T28" fmla="*/ 995 w 1101"/>
                  <a:gd name="T29" fmla="*/ 40 h 719"/>
                  <a:gd name="T30" fmla="*/ 1051 w 1101"/>
                  <a:gd name="T31" fmla="*/ 70 h 719"/>
                  <a:gd name="T32" fmla="*/ 1092 w 1101"/>
                  <a:gd name="T33" fmla="*/ 44 h 719"/>
                  <a:gd name="T34" fmla="*/ 1101 w 1101"/>
                  <a:gd name="T35" fmla="*/ 60 h 719"/>
                  <a:gd name="T36" fmla="*/ 1082 w 1101"/>
                  <a:gd name="T37" fmla="*/ 44 h 719"/>
                  <a:gd name="T38" fmla="*/ 1010 w 1101"/>
                  <a:gd name="T39" fmla="*/ 79 h 719"/>
                  <a:gd name="T40" fmla="*/ 984 w 1101"/>
                  <a:gd name="T41" fmla="*/ 107 h 719"/>
                  <a:gd name="T42" fmla="*/ 994 w 1101"/>
                  <a:gd name="T43" fmla="*/ 169 h 719"/>
                  <a:gd name="T44" fmla="*/ 948 w 1101"/>
                  <a:gd name="T45" fmla="*/ 215 h 719"/>
                  <a:gd name="T46" fmla="*/ 957 w 1101"/>
                  <a:gd name="T47" fmla="*/ 277 h 719"/>
                  <a:gd name="T48" fmla="*/ 909 w 1101"/>
                  <a:gd name="T49" fmla="*/ 385 h 719"/>
                  <a:gd name="T50" fmla="*/ 916 w 1101"/>
                  <a:gd name="T51" fmla="*/ 426 h 719"/>
                  <a:gd name="T52" fmla="*/ 901 w 1101"/>
                  <a:gd name="T53" fmla="*/ 490 h 719"/>
                  <a:gd name="T54" fmla="*/ 928 w 1101"/>
                  <a:gd name="T55" fmla="*/ 538 h 719"/>
                  <a:gd name="T56" fmla="*/ 930 w 1101"/>
                  <a:gd name="T57" fmla="*/ 518 h 719"/>
                  <a:gd name="T58" fmla="*/ 887 w 1101"/>
                  <a:gd name="T59" fmla="*/ 623 h 719"/>
                  <a:gd name="T60" fmla="*/ 887 w 1101"/>
                  <a:gd name="T61" fmla="*/ 704 h 719"/>
                  <a:gd name="T62" fmla="*/ 877 w 1101"/>
                  <a:gd name="T63" fmla="*/ 717 h 719"/>
                  <a:gd name="T64" fmla="*/ 858 w 1101"/>
                  <a:gd name="T65" fmla="*/ 704 h 719"/>
                  <a:gd name="T66" fmla="*/ 842 w 1101"/>
                  <a:gd name="T67" fmla="*/ 687 h 719"/>
                  <a:gd name="T68" fmla="*/ 782 w 1101"/>
                  <a:gd name="T69" fmla="*/ 710 h 719"/>
                  <a:gd name="T70" fmla="*/ 669 w 1101"/>
                  <a:gd name="T71" fmla="*/ 697 h 719"/>
                  <a:gd name="T72" fmla="*/ 584 w 1101"/>
                  <a:gd name="T73" fmla="*/ 690 h 719"/>
                  <a:gd name="T74" fmla="*/ 530 w 1101"/>
                  <a:gd name="T75" fmla="*/ 655 h 719"/>
                  <a:gd name="T76" fmla="*/ 502 w 1101"/>
                  <a:gd name="T77" fmla="*/ 652 h 719"/>
                  <a:gd name="T78" fmla="*/ 442 w 1101"/>
                  <a:gd name="T79" fmla="*/ 675 h 719"/>
                  <a:gd name="T80" fmla="*/ 328 w 1101"/>
                  <a:gd name="T81" fmla="*/ 664 h 719"/>
                  <a:gd name="T82" fmla="*/ 243 w 1101"/>
                  <a:gd name="T83" fmla="*/ 655 h 719"/>
                  <a:gd name="T84" fmla="*/ 190 w 1101"/>
                  <a:gd name="T85" fmla="*/ 621 h 719"/>
                  <a:gd name="T86" fmla="*/ 161 w 1101"/>
                  <a:gd name="T87" fmla="*/ 618 h 719"/>
                  <a:gd name="T88" fmla="*/ 102 w 1101"/>
                  <a:gd name="T89" fmla="*/ 641 h 719"/>
                  <a:gd name="T90" fmla="*/ 0 w 1101"/>
                  <a:gd name="T91" fmla="*/ 592 h 719"/>
                  <a:gd name="T92" fmla="*/ 0 w 1101"/>
                  <a:gd name="T93" fmla="*/ 592 h 719"/>
                  <a:gd name="T94" fmla="*/ 35 w 1101"/>
                  <a:gd name="T95" fmla="*/ 512 h 719"/>
                  <a:gd name="T96" fmla="*/ 40 w 1101"/>
                  <a:gd name="T97" fmla="*/ 452 h 719"/>
                  <a:gd name="T98" fmla="*/ 41 w 1101"/>
                  <a:gd name="T99" fmla="*/ 425 h 719"/>
                  <a:gd name="T100" fmla="*/ 48 w 1101"/>
                  <a:gd name="T101" fmla="*/ 340 h 719"/>
                  <a:gd name="T102" fmla="*/ 52 w 1101"/>
                  <a:gd name="T103" fmla="*/ 282 h 719"/>
                  <a:gd name="T104" fmla="*/ 28 w 1101"/>
                  <a:gd name="T105" fmla="*/ 222 h 719"/>
                  <a:gd name="T106" fmla="*/ 29 w 1101"/>
                  <a:gd name="T107" fmla="*/ 194 h 719"/>
                  <a:gd name="T108" fmla="*/ 58 w 1101"/>
                  <a:gd name="T109" fmla="*/ 197 h 719"/>
                  <a:gd name="T110" fmla="*/ 64 w 1101"/>
                  <a:gd name="T111" fmla="*/ 111 h 719"/>
                  <a:gd name="T112" fmla="*/ 37 w 1101"/>
                  <a:gd name="T113" fmla="*/ 79 h 719"/>
                  <a:gd name="T114" fmla="*/ 66 w 1101"/>
                  <a:gd name="T115" fmla="*/ 82 h 719"/>
                  <a:gd name="T116" fmla="*/ 43 w 1101"/>
                  <a:gd name="T117" fmla="*/ 14 h 719"/>
                  <a:gd name="T118" fmla="*/ 41 w 1101"/>
                  <a:gd name="T119" fmla="*/ 23 h 7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01"/>
                  <a:gd name="T181" fmla="*/ 0 h 719"/>
                  <a:gd name="T182" fmla="*/ 1101 w 1101"/>
                  <a:gd name="T183" fmla="*/ 719 h 71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01" h="719">
                    <a:moveTo>
                      <a:pt x="43" y="11"/>
                    </a:moveTo>
                    <a:lnTo>
                      <a:pt x="43" y="9"/>
                    </a:lnTo>
                    <a:lnTo>
                      <a:pt x="45" y="6"/>
                    </a:lnTo>
                    <a:lnTo>
                      <a:pt x="49" y="3"/>
                    </a:lnTo>
                    <a:lnTo>
                      <a:pt x="52" y="0"/>
                    </a:lnTo>
                    <a:lnTo>
                      <a:pt x="55" y="0"/>
                    </a:lnTo>
                    <a:lnTo>
                      <a:pt x="57" y="0"/>
                    </a:lnTo>
                    <a:lnTo>
                      <a:pt x="86" y="2"/>
                    </a:lnTo>
                    <a:lnTo>
                      <a:pt x="84" y="29"/>
                    </a:lnTo>
                    <a:lnTo>
                      <a:pt x="57" y="29"/>
                    </a:lnTo>
                    <a:lnTo>
                      <a:pt x="70" y="18"/>
                    </a:lnTo>
                    <a:lnTo>
                      <a:pt x="43" y="11"/>
                    </a:lnTo>
                    <a:close/>
                    <a:moveTo>
                      <a:pt x="114" y="2"/>
                    </a:moveTo>
                    <a:lnTo>
                      <a:pt x="142" y="3"/>
                    </a:lnTo>
                    <a:lnTo>
                      <a:pt x="142" y="32"/>
                    </a:lnTo>
                    <a:lnTo>
                      <a:pt x="113" y="31"/>
                    </a:lnTo>
                    <a:lnTo>
                      <a:pt x="114" y="2"/>
                    </a:lnTo>
                    <a:close/>
                    <a:moveTo>
                      <a:pt x="171" y="5"/>
                    </a:moveTo>
                    <a:lnTo>
                      <a:pt x="199" y="6"/>
                    </a:lnTo>
                    <a:lnTo>
                      <a:pt x="198" y="35"/>
                    </a:lnTo>
                    <a:lnTo>
                      <a:pt x="169" y="34"/>
                    </a:lnTo>
                    <a:lnTo>
                      <a:pt x="171" y="5"/>
                    </a:lnTo>
                    <a:close/>
                    <a:moveTo>
                      <a:pt x="228" y="8"/>
                    </a:moveTo>
                    <a:lnTo>
                      <a:pt x="256" y="8"/>
                    </a:lnTo>
                    <a:lnTo>
                      <a:pt x="254" y="37"/>
                    </a:lnTo>
                    <a:lnTo>
                      <a:pt x="227" y="35"/>
                    </a:lnTo>
                    <a:lnTo>
                      <a:pt x="228" y="8"/>
                    </a:lnTo>
                    <a:close/>
                    <a:moveTo>
                      <a:pt x="284" y="9"/>
                    </a:moveTo>
                    <a:lnTo>
                      <a:pt x="313" y="11"/>
                    </a:lnTo>
                    <a:lnTo>
                      <a:pt x="312" y="40"/>
                    </a:lnTo>
                    <a:lnTo>
                      <a:pt x="283" y="38"/>
                    </a:lnTo>
                    <a:lnTo>
                      <a:pt x="284" y="9"/>
                    </a:lnTo>
                    <a:close/>
                    <a:moveTo>
                      <a:pt x="341" y="12"/>
                    </a:moveTo>
                    <a:lnTo>
                      <a:pt x="369" y="14"/>
                    </a:lnTo>
                    <a:lnTo>
                      <a:pt x="368" y="41"/>
                    </a:lnTo>
                    <a:lnTo>
                      <a:pt x="341" y="40"/>
                    </a:lnTo>
                    <a:lnTo>
                      <a:pt x="341" y="12"/>
                    </a:lnTo>
                    <a:close/>
                    <a:moveTo>
                      <a:pt x="398" y="14"/>
                    </a:moveTo>
                    <a:lnTo>
                      <a:pt x="427" y="15"/>
                    </a:lnTo>
                    <a:lnTo>
                      <a:pt x="426" y="44"/>
                    </a:lnTo>
                    <a:lnTo>
                      <a:pt x="397" y="43"/>
                    </a:lnTo>
                    <a:lnTo>
                      <a:pt x="398" y="14"/>
                    </a:lnTo>
                    <a:close/>
                    <a:moveTo>
                      <a:pt x="455" y="17"/>
                    </a:moveTo>
                    <a:lnTo>
                      <a:pt x="483" y="18"/>
                    </a:lnTo>
                    <a:lnTo>
                      <a:pt x="482" y="46"/>
                    </a:lnTo>
                    <a:lnTo>
                      <a:pt x="455" y="46"/>
                    </a:lnTo>
                    <a:lnTo>
                      <a:pt x="455" y="17"/>
                    </a:lnTo>
                    <a:close/>
                    <a:moveTo>
                      <a:pt x="512" y="18"/>
                    </a:moveTo>
                    <a:lnTo>
                      <a:pt x="541" y="20"/>
                    </a:lnTo>
                    <a:lnTo>
                      <a:pt x="540" y="49"/>
                    </a:lnTo>
                    <a:lnTo>
                      <a:pt x="511" y="47"/>
                    </a:lnTo>
                    <a:lnTo>
                      <a:pt x="512" y="18"/>
                    </a:lnTo>
                    <a:close/>
                    <a:moveTo>
                      <a:pt x="568" y="22"/>
                    </a:moveTo>
                    <a:lnTo>
                      <a:pt x="597" y="23"/>
                    </a:lnTo>
                    <a:lnTo>
                      <a:pt x="596" y="52"/>
                    </a:lnTo>
                    <a:lnTo>
                      <a:pt x="568" y="50"/>
                    </a:lnTo>
                    <a:lnTo>
                      <a:pt x="568" y="22"/>
                    </a:lnTo>
                    <a:close/>
                    <a:moveTo>
                      <a:pt x="626" y="25"/>
                    </a:moveTo>
                    <a:lnTo>
                      <a:pt x="655" y="25"/>
                    </a:lnTo>
                    <a:lnTo>
                      <a:pt x="653" y="53"/>
                    </a:lnTo>
                    <a:lnTo>
                      <a:pt x="625" y="52"/>
                    </a:lnTo>
                    <a:lnTo>
                      <a:pt x="626" y="25"/>
                    </a:lnTo>
                    <a:close/>
                    <a:moveTo>
                      <a:pt x="682" y="26"/>
                    </a:moveTo>
                    <a:lnTo>
                      <a:pt x="711" y="28"/>
                    </a:lnTo>
                    <a:lnTo>
                      <a:pt x="710" y="57"/>
                    </a:lnTo>
                    <a:lnTo>
                      <a:pt x="681" y="55"/>
                    </a:lnTo>
                    <a:lnTo>
                      <a:pt x="682" y="26"/>
                    </a:lnTo>
                    <a:close/>
                    <a:moveTo>
                      <a:pt x="740" y="29"/>
                    </a:moveTo>
                    <a:lnTo>
                      <a:pt x="767" y="29"/>
                    </a:lnTo>
                    <a:lnTo>
                      <a:pt x="767" y="58"/>
                    </a:lnTo>
                    <a:lnTo>
                      <a:pt x="738" y="57"/>
                    </a:lnTo>
                    <a:lnTo>
                      <a:pt x="740" y="29"/>
                    </a:lnTo>
                    <a:close/>
                    <a:moveTo>
                      <a:pt x="796" y="31"/>
                    </a:moveTo>
                    <a:lnTo>
                      <a:pt x="825" y="32"/>
                    </a:lnTo>
                    <a:lnTo>
                      <a:pt x="823" y="61"/>
                    </a:lnTo>
                    <a:lnTo>
                      <a:pt x="795" y="60"/>
                    </a:lnTo>
                    <a:lnTo>
                      <a:pt x="796" y="31"/>
                    </a:lnTo>
                    <a:close/>
                    <a:moveTo>
                      <a:pt x="854" y="34"/>
                    </a:moveTo>
                    <a:lnTo>
                      <a:pt x="881" y="35"/>
                    </a:lnTo>
                    <a:lnTo>
                      <a:pt x="881" y="63"/>
                    </a:lnTo>
                    <a:lnTo>
                      <a:pt x="852" y="63"/>
                    </a:lnTo>
                    <a:lnTo>
                      <a:pt x="854" y="34"/>
                    </a:lnTo>
                    <a:close/>
                    <a:moveTo>
                      <a:pt x="910" y="35"/>
                    </a:moveTo>
                    <a:lnTo>
                      <a:pt x="939" y="37"/>
                    </a:lnTo>
                    <a:lnTo>
                      <a:pt x="937" y="66"/>
                    </a:lnTo>
                    <a:lnTo>
                      <a:pt x="909" y="64"/>
                    </a:lnTo>
                    <a:lnTo>
                      <a:pt x="910" y="35"/>
                    </a:lnTo>
                    <a:close/>
                    <a:moveTo>
                      <a:pt x="968" y="38"/>
                    </a:moveTo>
                    <a:lnTo>
                      <a:pt x="995" y="40"/>
                    </a:lnTo>
                    <a:lnTo>
                      <a:pt x="995" y="67"/>
                    </a:lnTo>
                    <a:lnTo>
                      <a:pt x="966" y="67"/>
                    </a:lnTo>
                    <a:lnTo>
                      <a:pt x="968" y="38"/>
                    </a:lnTo>
                    <a:close/>
                    <a:moveTo>
                      <a:pt x="1024" y="41"/>
                    </a:moveTo>
                    <a:lnTo>
                      <a:pt x="1053" y="41"/>
                    </a:lnTo>
                    <a:lnTo>
                      <a:pt x="1051" y="70"/>
                    </a:lnTo>
                    <a:lnTo>
                      <a:pt x="1022" y="69"/>
                    </a:lnTo>
                    <a:lnTo>
                      <a:pt x="1024" y="41"/>
                    </a:lnTo>
                    <a:close/>
                    <a:moveTo>
                      <a:pt x="1082" y="43"/>
                    </a:moveTo>
                    <a:lnTo>
                      <a:pt x="1088" y="43"/>
                    </a:lnTo>
                    <a:lnTo>
                      <a:pt x="1091" y="43"/>
                    </a:lnTo>
                    <a:lnTo>
                      <a:pt x="1092" y="44"/>
                    </a:lnTo>
                    <a:lnTo>
                      <a:pt x="1097" y="46"/>
                    </a:lnTo>
                    <a:lnTo>
                      <a:pt x="1100" y="50"/>
                    </a:lnTo>
                    <a:lnTo>
                      <a:pt x="1100" y="52"/>
                    </a:lnTo>
                    <a:lnTo>
                      <a:pt x="1101" y="55"/>
                    </a:lnTo>
                    <a:lnTo>
                      <a:pt x="1101" y="57"/>
                    </a:lnTo>
                    <a:lnTo>
                      <a:pt x="1101" y="60"/>
                    </a:lnTo>
                    <a:lnTo>
                      <a:pt x="1100" y="64"/>
                    </a:lnTo>
                    <a:lnTo>
                      <a:pt x="1097" y="67"/>
                    </a:lnTo>
                    <a:lnTo>
                      <a:pt x="1094" y="70"/>
                    </a:lnTo>
                    <a:lnTo>
                      <a:pt x="1074" y="79"/>
                    </a:lnTo>
                    <a:lnTo>
                      <a:pt x="1062" y="55"/>
                    </a:lnTo>
                    <a:lnTo>
                      <a:pt x="1082" y="44"/>
                    </a:lnTo>
                    <a:lnTo>
                      <a:pt x="1086" y="72"/>
                    </a:lnTo>
                    <a:lnTo>
                      <a:pt x="1080" y="72"/>
                    </a:lnTo>
                    <a:lnTo>
                      <a:pt x="1082" y="43"/>
                    </a:lnTo>
                    <a:close/>
                    <a:moveTo>
                      <a:pt x="1050" y="93"/>
                    </a:moveTo>
                    <a:lnTo>
                      <a:pt x="1024" y="105"/>
                    </a:lnTo>
                    <a:lnTo>
                      <a:pt x="1010" y="79"/>
                    </a:lnTo>
                    <a:lnTo>
                      <a:pt x="1036" y="67"/>
                    </a:lnTo>
                    <a:lnTo>
                      <a:pt x="1050" y="93"/>
                    </a:lnTo>
                    <a:close/>
                    <a:moveTo>
                      <a:pt x="1012" y="116"/>
                    </a:moveTo>
                    <a:lnTo>
                      <a:pt x="1003" y="142"/>
                    </a:lnTo>
                    <a:lnTo>
                      <a:pt x="975" y="134"/>
                    </a:lnTo>
                    <a:lnTo>
                      <a:pt x="984" y="107"/>
                    </a:lnTo>
                    <a:lnTo>
                      <a:pt x="1012" y="116"/>
                    </a:lnTo>
                    <a:close/>
                    <a:moveTo>
                      <a:pt x="994" y="169"/>
                    </a:moveTo>
                    <a:lnTo>
                      <a:pt x="984" y="197"/>
                    </a:lnTo>
                    <a:lnTo>
                      <a:pt x="957" y="187"/>
                    </a:lnTo>
                    <a:lnTo>
                      <a:pt x="966" y="160"/>
                    </a:lnTo>
                    <a:lnTo>
                      <a:pt x="994" y="169"/>
                    </a:lnTo>
                    <a:close/>
                    <a:moveTo>
                      <a:pt x="975" y="224"/>
                    </a:moveTo>
                    <a:lnTo>
                      <a:pt x="972" y="235"/>
                    </a:lnTo>
                    <a:lnTo>
                      <a:pt x="966" y="251"/>
                    </a:lnTo>
                    <a:lnTo>
                      <a:pt x="939" y="242"/>
                    </a:lnTo>
                    <a:lnTo>
                      <a:pt x="945" y="226"/>
                    </a:lnTo>
                    <a:lnTo>
                      <a:pt x="948" y="215"/>
                    </a:lnTo>
                    <a:lnTo>
                      <a:pt x="975" y="224"/>
                    </a:lnTo>
                    <a:close/>
                    <a:moveTo>
                      <a:pt x="957" y="277"/>
                    </a:moveTo>
                    <a:lnTo>
                      <a:pt x="948" y="305"/>
                    </a:lnTo>
                    <a:lnTo>
                      <a:pt x="922" y="296"/>
                    </a:lnTo>
                    <a:lnTo>
                      <a:pt x="931" y="268"/>
                    </a:lnTo>
                    <a:lnTo>
                      <a:pt x="957" y="277"/>
                    </a:lnTo>
                    <a:close/>
                    <a:moveTo>
                      <a:pt x="939" y="332"/>
                    </a:moveTo>
                    <a:lnTo>
                      <a:pt x="931" y="359"/>
                    </a:lnTo>
                    <a:lnTo>
                      <a:pt x="904" y="350"/>
                    </a:lnTo>
                    <a:lnTo>
                      <a:pt x="913" y="323"/>
                    </a:lnTo>
                    <a:lnTo>
                      <a:pt x="939" y="332"/>
                    </a:lnTo>
                    <a:close/>
                    <a:moveTo>
                      <a:pt x="909" y="385"/>
                    </a:moveTo>
                    <a:lnTo>
                      <a:pt x="889" y="407"/>
                    </a:lnTo>
                    <a:lnTo>
                      <a:pt x="869" y="385"/>
                    </a:lnTo>
                    <a:lnTo>
                      <a:pt x="889" y="366"/>
                    </a:lnTo>
                    <a:lnTo>
                      <a:pt x="909" y="385"/>
                    </a:lnTo>
                    <a:close/>
                    <a:moveTo>
                      <a:pt x="896" y="407"/>
                    </a:moveTo>
                    <a:lnTo>
                      <a:pt x="916" y="426"/>
                    </a:lnTo>
                    <a:lnTo>
                      <a:pt x="896" y="446"/>
                    </a:lnTo>
                    <a:lnTo>
                      <a:pt x="877" y="426"/>
                    </a:lnTo>
                    <a:lnTo>
                      <a:pt x="896" y="407"/>
                    </a:lnTo>
                    <a:close/>
                    <a:moveTo>
                      <a:pt x="930" y="462"/>
                    </a:moveTo>
                    <a:lnTo>
                      <a:pt x="930" y="490"/>
                    </a:lnTo>
                    <a:lnTo>
                      <a:pt x="901" y="490"/>
                    </a:lnTo>
                    <a:lnTo>
                      <a:pt x="901" y="462"/>
                    </a:lnTo>
                    <a:lnTo>
                      <a:pt x="930" y="462"/>
                    </a:lnTo>
                    <a:close/>
                    <a:moveTo>
                      <a:pt x="930" y="518"/>
                    </a:moveTo>
                    <a:lnTo>
                      <a:pt x="930" y="532"/>
                    </a:lnTo>
                    <a:lnTo>
                      <a:pt x="930" y="535"/>
                    </a:lnTo>
                    <a:lnTo>
                      <a:pt x="928" y="538"/>
                    </a:lnTo>
                    <a:lnTo>
                      <a:pt x="921" y="551"/>
                    </a:lnTo>
                    <a:lnTo>
                      <a:pt x="896" y="539"/>
                    </a:lnTo>
                    <a:lnTo>
                      <a:pt x="902" y="525"/>
                    </a:lnTo>
                    <a:lnTo>
                      <a:pt x="901" y="532"/>
                    </a:lnTo>
                    <a:lnTo>
                      <a:pt x="901" y="518"/>
                    </a:lnTo>
                    <a:lnTo>
                      <a:pt x="930" y="518"/>
                    </a:lnTo>
                    <a:close/>
                    <a:moveTo>
                      <a:pt x="909" y="577"/>
                    </a:moveTo>
                    <a:lnTo>
                      <a:pt x="896" y="603"/>
                    </a:lnTo>
                    <a:lnTo>
                      <a:pt x="871" y="589"/>
                    </a:lnTo>
                    <a:lnTo>
                      <a:pt x="883" y="565"/>
                    </a:lnTo>
                    <a:lnTo>
                      <a:pt x="909" y="577"/>
                    </a:lnTo>
                    <a:close/>
                    <a:moveTo>
                      <a:pt x="887" y="623"/>
                    </a:moveTo>
                    <a:lnTo>
                      <a:pt x="887" y="652"/>
                    </a:lnTo>
                    <a:lnTo>
                      <a:pt x="858" y="652"/>
                    </a:lnTo>
                    <a:lnTo>
                      <a:pt x="858" y="623"/>
                    </a:lnTo>
                    <a:lnTo>
                      <a:pt x="887" y="623"/>
                    </a:lnTo>
                    <a:close/>
                    <a:moveTo>
                      <a:pt x="887" y="679"/>
                    </a:moveTo>
                    <a:lnTo>
                      <a:pt x="887" y="704"/>
                    </a:lnTo>
                    <a:lnTo>
                      <a:pt x="886" y="707"/>
                    </a:lnTo>
                    <a:lnTo>
                      <a:pt x="886" y="710"/>
                    </a:lnTo>
                    <a:lnTo>
                      <a:pt x="884" y="713"/>
                    </a:lnTo>
                    <a:lnTo>
                      <a:pt x="883" y="714"/>
                    </a:lnTo>
                    <a:lnTo>
                      <a:pt x="880" y="716"/>
                    </a:lnTo>
                    <a:lnTo>
                      <a:pt x="877" y="717"/>
                    </a:lnTo>
                    <a:lnTo>
                      <a:pt x="874" y="719"/>
                    </a:lnTo>
                    <a:lnTo>
                      <a:pt x="871" y="719"/>
                    </a:lnTo>
                    <a:lnTo>
                      <a:pt x="868" y="717"/>
                    </a:lnTo>
                    <a:lnTo>
                      <a:pt x="869" y="690"/>
                    </a:lnTo>
                    <a:lnTo>
                      <a:pt x="874" y="690"/>
                    </a:lnTo>
                    <a:lnTo>
                      <a:pt x="858" y="704"/>
                    </a:lnTo>
                    <a:lnTo>
                      <a:pt x="858" y="679"/>
                    </a:lnTo>
                    <a:lnTo>
                      <a:pt x="887" y="679"/>
                    </a:lnTo>
                    <a:close/>
                    <a:moveTo>
                      <a:pt x="839" y="714"/>
                    </a:moveTo>
                    <a:lnTo>
                      <a:pt x="810" y="713"/>
                    </a:lnTo>
                    <a:lnTo>
                      <a:pt x="813" y="684"/>
                    </a:lnTo>
                    <a:lnTo>
                      <a:pt x="842" y="687"/>
                    </a:lnTo>
                    <a:lnTo>
                      <a:pt x="839" y="714"/>
                    </a:lnTo>
                    <a:close/>
                    <a:moveTo>
                      <a:pt x="782" y="710"/>
                    </a:moveTo>
                    <a:lnTo>
                      <a:pt x="754" y="707"/>
                    </a:lnTo>
                    <a:lnTo>
                      <a:pt x="757" y="678"/>
                    </a:lnTo>
                    <a:lnTo>
                      <a:pt x="786" y="681"/>
                    </a:lnTo>
                    <a:lnTo>
                      <a:pt x="782" y="710"/>
                    </a:lnTo>
                    <a:close/>
                    <a:moveTo>
                      <a:pt x="725" y="704"/>
                    </a:moveTo>
                    <a:lnTo>
                      <a:pt x="697" y="701"/>
                    </a:lnTo>
                    <a:lnTo>
                      <a:pt x="700" y="672"/>
                    </a:lnTo>
                    <a:lnTo>
                      <a:pt x="728" y="675"/>
                    </a:lnTo>
                    <a:lnTo>
                      <a:pt x="725" y="704"/>
                    </a:lnTo>
                    <a:close/>
                    <a:moveTo>
                      <a:pt x="669" y="697"/>
                    </a:moveTo>
                    <a:lnTo>
                      <a:pt x="640" y="694"/>
                    </a:lnTo>
                    <a:lnTo>
                      <a:pt x="643" y="667"/>
                    </a:lnTo>
                    <a:lnTo>
                      <a:pt x="672" y="670"/>
                    </a:lnTo>
                    <a:lnTo>
                      <a:pt x="669" y="697"/>
                    </a:lnTo>
                    <a:close/>
                    <a:moveTo>
                      <a:pt x="612" y="691"/>
                    </a:moveTo>
                    <a:lnTo>
                      <a:pt x="584" y="690"/>
                    </a:lnTo>
                    <a:lnTo>
                      <a:pt x="587" y="661"/>
                    </a:lnTo>
                    <a:lnTo>
                      <a:pt x="615" y="664"/>
                    </a:lnTo>
                    <a:lnTo>
                      <a:pt x="612" y="691"/>
                    </a:lnTo>
                    <a:close/>
                    <a:moveTo>
                      <a:pt x="555" y="687"/>
                    </a:moveTo>
                    <a:lnTo>
                      <a:pt x="527" y="684"/>
                    </a:lnTo>
                    <a:lnTo>
                      <a:pt x="530" y="655"/>
                    </a:lnTo>
                    <a:lnTo>
                      <a:pt x="558" y="658"/>
                    </a:lnTo>
                    <a:lnTo>
                      <a:pt x="555" y="687"/>
                    </a:lnTo>
                    <a:close/>
                    <a:moveTo>
                      <a:pt x="499" y="681"/>
                    </a:moveTo>
                    <a:lnTo>
                      <a:pt x="470" y="678"/>
                    </a:lnTo>
                    <a:lnTo>
                      <a:pt x="473" y="649"/>
                    </a:lnTo>
                    <a:lnTo>
                      <a:pt x="502" y="652"/>
                    </a:lnTo>
                    <a:lnTo>
                      <a:pt x="499" y="681"/>
                    </a:lnTo>
                    <a:close/>
                    <a:moveTo>
                      <a:pt x="442" y="675"/>
                    </a:moveTo>
                    <a:lnTo>
                      <a:pt x="414" y="672"/>
                    </a:lnTo>
                    <a:lnTo>
                      <a:pt x="417" y="644"/>
                    </a:lnTo>
                    <a:lnTo>
                      <a:pt x="445" y="647"/>
                    </a:lnTo>
                    <a:lnTo>
                      <a:pt x="442" y="675"/>
                    </a:lnTo>
                    <a:close/>
                    <a:moveTo>
                      <a:pt x="385" y="670"/>
                    </a:moveTo>
                    <a:lnTo>
                      <a:pt x="357" y="667"/>
                    </a:lnTo>
                    <a:lnTo>
                      <a:pt x="360" y="638"/>
                    </a:lnTo>
                    <a:lnTo>
                      <a:pt x="388" y="641"/>
                    </a:lnTo>
                    <a:lnTo>
                      <a:pt x="385" y="670"/>
                    </a:lnTo>
                    <a:close/>
                    <a:moveTo>
                      <a:pt x="328" y="664"/>
                    </a:moveTo>
                    <a:lnTo>
                      <a:pt x="300" y="661"/>
                    </a:lnTo>
                    <a:lnTo>
                      <a:pt x="303" y="632"/>
                    </a:lnTo>
                    <a:lnTo>
                      <a:pt x="332" y="635"/>
                    </a:lnTo>
                    <a:lnTo>
                      <a:pt x="328" y="664"/>
                    </a:lnTo>
                    <a:close/>
                    <a:moveTo>
                      <a:pt x="272" y="658"/>
                    </a:moveTo>
                    <a:lnTo>
                      <a:pt x="243" y="655"/>
                    </a:lnTo>
                    <a:lnTo>
                      <a:pt x="246" y="627"/>
                    </a:lnTo>
                    <a:lnTo>
                      <a:pt x="275" y="629"/>
                    </a:lnTo>
                    <a:lnTo>
                      <a:pt x="272" y="658"/>
                    </a:lnTo>
                    <a:close/>
                    <a:moveTo>
                      <a:pt x="216" y="652"/>
                    </a:moveTo>
                    <a:lnTo>
                      <a:pt x="187" y="649"/>
                    </a:lnTo>
                    <a:lnTo>
                      <a:pt x="190" y="621"/>
                    </a:lnTo>
                    <a:lnTo>
                      <a:pt x="218" y="624"/>
                    </a:lnTo>
                    <a:lnTo>
                      <a:pt x="216" y="652"/>
                    </a:lnTo>
                    <a:close/>
                    <a:moveTo>
                      <a:pt x="158" y="647"/>
                    </a:moveTo>
                    <a:lnTo>
                      <a:pt x="131" y="644"/>
                    </a:lnTo>
                    <a:lnTo>
                      <a:pt x="133" y="615"/>
                    </a:lnTo>
                    <a:lnTo>
                      <a:pt x="161" y="618"/>
                    </a:lnTo>
                    <a:lnTo>
                      <a:pt x="158" y="647"/>
                    </a:lnTo>
                    <a:close/>
                    <a:moveTo>
                      <a:pt x="102" y="641"/>
                    </a:moveTo>
                    <a:lnTo>
                      <a:pt x="73" y="638"/>
                    </a:lnTo>
                    <a:lnTo>
                      <a:pt x="76" y="609"/>
                    </a:lnTo>
                    <a:lnTo>
                      <a:pt x="105" y="612"/>
                    </a:lnTo>
                    <a:lnTo>
                      <a:pt x="102" y="641"/>
                    </a:lnTo>
                    <a:close/>
                    <a:moveTo>
                      <a:pt x="46" y="635"/>
                    </a:moveTo>
                    <a:lnTo>
                      <a:pt x="17" y="632"/>
                    </a:lnTo>
                    <a:lnTo>
                      <a:pt x="20" y="605"/>
                    </a:lnTo>
                    <a:lnTo>
                      <a:pt x="48" y="606"/>
                    </a:lnTo>
                    <a:lnTo>
                      <a:pt x="46" y="635"/>
                    </a:lnTo>
                    <a:close/>
                    <a:moveTo>
                      <a:pt x="0" y="592"/>
                    </a:moveTo>
                    <a:lnTo>
                      <a:pt x="2" y="577"/>
                    </a:lnTo>
                    <a:lnTo>
                      <a:pt x="4" y="565"/>
                    </a:lnTo>
                    <a:lnTo>
                      <a:pt x="31" y="567"/>
                    </a:lnTo>
                    <a:lnTo>
                      <a:pt x="31" y="579"/>
                    </a:lnTo>
                    <a:lnTo>
                      <a:pt x="29" y="595"/>
                    </a:lnTo>
                    <a:lnTo>
                      <a:pt x="0" y="592"/>
                    </a:lnTo>
                    <a:close/>
                    <a:moveTo>
                      <a:pt x="5" y="536"/>
                    </a:moveTo>
                    <a:lnTo>
                      <a:pt x="5" y="533"/>
                    </a:lnTo>
                    <a:lnTo>
                      <a:pt x="7" y="510"/>
                    </a:lnTo>
                    <a:lnTo>
                      <a:pt x="7" y="507"/>
                    </a:lnTo>
                    <a:lnTo>
                      <a:pt x="35" y="510"/>
                    </a:lnTo>
                    <a:lnTo>
                      <a:pt x="35" y="512"/>
                    </a:lnTo>
                    <a:lnTo>
                      <a:pt x="34" y="535"/>
                    </a:lnTo>
                    <a:lnTo>
                      <a:pt x="34" y="538"/>
                    </a:lnTo>
                    <a:lnTo>
                      <a:pt x="5" y="536"/>
                    </a:lnTo>
                    <a:close/>
                    <a:moveTo>
                      <a:pt x="10" y="480"/>
                    </a:moveTo>
                    <a:lnTo>
                      <a:pt x="11" y="451"/>
                    </a:lnTo>
                    <a:lnTo>
                      <a:pt x="40" y="452"/>
                    </a:lnTo>
                    <a:lnTo>
                      <a:pt x="37" y="481"/>
                    </a:lnTo>
                    <a:lnTo>
                      <a:pt x="10" y="480"/>
                    </a:lnTo>
                    <a:close/>
                    <a:moveTo>
                      <a:pt x="13" y="422"/>
                    </a:moveTo>
                    <a:lnTo>
                      <a:pt x="16" y="393"/>
                    </a:lnTo>
                    <a:lnTo>
                      <a:pt x="43" y="396"/>
                    </a:lnTo>
                    <a:lnTo>
                      <a:pt x="41" y="425"/>
                    </a:lnTo>
                    <a:lnTo>
                      <a:pt x="13" y="422"/>
                    </a:lnTo>
                    <a:close/>
                    <a:moveTo>
                      <a:pt x="17" y="366"/>
                    </a:moveTo>
                    <a:lnTo>
                      <a:pt x="19" y="338"/>
                    </a:lnTo>
                    <a:lnTo>
                      <a:pt x="19" y="337"/>
                    </a:lnTo>
                    <a:lnTo>
                      <a:pt x="48" y="338"/>
                    </a:lnTo>
                    <a:lnTo>
                      <a:pt x="48" y="340"/>
                    </a:lnTo>
                    <a:lnTo>
                      <a:pt x="46" y="367"/>
                    </a:lnTo>
                    <a:lnTo>
                      <a:pt x="17" y="366"/>
                    </a:lnTo>
                    <a:close/>
                    <a:moveTo>
                      <a:pt x="22" y="308"/>
                    </a:moveTo>
                    <a:lnTo>
                      <a:pt x="23" y="288"/>
                    </a:lnTo>
                    <a:lnTo>
                      <a:pt x="23" y="280"/>
                    </a:lnTo>
                    <a:lnTo>
                      <a:pt x="52" y="282"/>
                    </a:lnTo>
                    <a:lnTo>
                      <a:pt x="51" y="289"/>
                    </a:lnTo>
                    <a:lnTo>
                      <a:pt x="49" y="311"/>
                    </a:lnTo>
                    <a:lnTo>
                      <a:pt x="22" y="308"/>
                    </a:lnTo>
                    <a:close/>
                    <a:moveTo>
                      <a:pt x="25" y="251"/>
                    </a:moveTo>
                    <a:lnTo>
                      <a:pt x="26" y="239"/>
                    </a:lnTo>
                    <a:lnTo>
                      <a:pt x="28" y="222"/>
                    </a:lnTo>
                    <a:lnTo>
                      <a:pt x="55" y="226"/>
                    </a:lnTo>
                    <a:lnTo>
                      <a:pt x="55" y="242"/>
                    </a:lnTo>
                    <a:lnTo>
                      <a:pt x="54" y="253"/>
                    </a:lnTo>
                    <a:lnTo>
                      <a:pt x="25" y="251"/>
                    </a:lnTo>
                    <a:close/>
                    <a:moveTo>
                      <a:pt x="29" y="195"/>
                    </a:moveTo>
                    <a:lnTo>
                      <a:pt x="29" y="194"/>
                    </a:lnTo>
                    <a:lnTo>
                      <a:pt x="31" y="172"/>
                    </a:lnTo>
                    <a:lnTo>
                      <a:pt x="31" y="166"/>
                    </a:lnTo>
                    <a:lnTo>
                      <a:pt x="60" y="168"/>
                    </a:lnTo>
                    <a:lnTo>
                      <a:pt x="60" y="174"/>
                    </a:lnTo>
                    <a:lnTo>
                      <a:pt x="58" y="197"/>
                    </a:lnTo>
                    <a:lnTo>
                      <a:pt x="29" y="195"/>
                    </a:lnTo>
                    <a:close/>
                    <a:moveTo>
                      <a:pt x="34" y="137"/>
                    </a:moveTo>
                    <a:lnTo>
                      <a:pt x="34" y="131"/>
                    </a:lnTo>
                    <a:lnTo>
                      <a:pt x="35" y="113"/>
                    </a:lnTo>
                    <a:lnTo>
                      <a:pt x="35" y="108"/>
                    </a:lnTo>
                    <a:lnTo>
                      <a:pt x="64" y="111"/>
                    </a:lnTo>
                    <a:lnTo>
                      <a:pt x="64" y="114"/>
                    </a:lnTo>
                    <a:lnTo>
                      <a:pt x="63" y="134"/>
                    </a:lnTo>
                    <a:lnTo>
                      <a:pt x="61" y="140"/>
                    </a:lnTo>
                    <a:lnTo>
                      <a:pt x="34" y="137"/>
                    </a:lnTo>
                    <a:close/>
                    <a:moveTo>
                      <a:pt x="37" y="81"/>
                    </a:moveTo>
                    <a:lnTo>
                      <a:pt x="37" y="79"/>
                    </a:lnTo>
                    <a:lnTo>
                      <a:pt x="38" y="64"/>
                    </a:lnTo>
                    <a:lnTo>
                      <a:pt x="40" y="52"/>
                    </a:lnTo>
                    <a:lnTo>
                      <a:pt x="67" y="53"/>
                    </a:lnTo>
                    <a:lnTo>
                      <a:pt x="67" y="67"/>
                    </a:lnTo>
                    <a:lnTo>
                      <a:pt x="66" y="81"/>
                    </a:lnTo>
                    <a:lnTo>
                      <a:pt x="66" y="82"/>
                    </a:lnTo>
                    <a:lnTo>
                      <a:pt x="37" y="81"/>
                    </a:lnTo>
                    <a:close/>
                    <a:moveTo>
                      <a:pt x="41" y="23"/>
                    </a:moveTo>
                    <a:lnTo>
                      <a:pt x="41" y="23"/>
                    </a:lnTo>
                    <a:lnTo>
                      <a:pt x="41" y="18"/>
                    </a:lnTo>
                    <a:lnTo>
                      <a:pt x="43" y="14"/>
                    </a:lnTo>
                    <a:lnTo>
                      <a:pt x="70" y="14"/>
                    </a:lnTo>
                    <a:lnTo>
                      <a:pt x="70" y="17"/>
                    </a:lnTo>
                    <a:lnTo>
                      <a:pt x="70" y="20"/>
                    </a:lnTo>
                    <a:lnTo>
                      <a:pt x="70" y="26"/>
                    </a:lnTo>
                    <a:lnTo>
                      <a:pt x="41" y="23"/>
                    </a:lnTo>
                    <a:close/>
                  </a:path>
                </a:pathLst>
              </a:custGeom>
              <a:solidFill>
                <a:srgbClr val="FF0000"/>
              </a:solidFill>
              <a:ln w="3175">
                <a:solidFill>
                  <a:srgbClr val="FF0000"/>
                </a:solidFill>
                <a:round/>
                <a:headEnd/>
                <a:tailEnd/>
              </a:ln>
            </p:spPr>
            <p:txBody>
              <a:bodyPr/>
              <a:lstStyle/>
              <a:p>
                <a:endParaRPr lang="fr" dirty="0"/>
              </a:p>
            </p:txBody>
          </p:sp>
          <p:sp>
            <p:nvSpPr>
              <p:cNvPr id="41" name="Freeform 21"/>
              <p:cNvSpPr>
                <a:spLocks noEditPoints="1"/>
              </p:cNvSpPr>
              <p:nvPr/>
            </p:nvSpPr>
            <p:spPr bwMode="auto">
              <a:xfrm>
                <a:off x="1508" y="2970"/>
                <a:ext cx="1100" cy="719"/>
              </a:xfrm>
              <a:custGeom>
                <a:avLst/>
                <a:gdLst>
                  <a:gd name="T0" fmla="*/ 53 w 1100"/>
                  <a:gd name="T1" fmla="*/ 0 h 719"/>
                  <a:gd name="T2" fmla="*/ 68 w 1100"/>
                  <a:gd name="T3" fmla="*/ 20 h 719"/>
                  <a:gd name="T4" fmla="*/ 112 w 1100"/>
                  <a:gd name="T5" fmla="*/ 3 h 719"/>
                  <a:gd name="T6" fmla="*/ 226 w 1100"/>
                  <a:gd name="T7" fmla="*/ 8 h 719"/>
                  <a:gd name="T8" fmla="*/ 311 w 1100"/>
                  <a:gd name="T9" fmla="*/ 11 h 719"/>
                  <a:gd name="T10" fmla="*/ 367 w 1100"/>
                  <a:gd name="T11" fmla="*/ 41 h 719"/>
                  <a:gd name="T12" fmla="*/ 396 w 1100"/>
                  <a:gd name="T13" fmla="*/ 43 h 719"/>
                  <a:gd name="T14" fmla="*/ 454 w 1100"/>
                  <a:gd name="T15" fmla="*/ 17 h 719"/>
                  <a:gd name="T16" fmla="*/ 567 w 1100"/>
                  <a:gd name="T17" fmla="*/ 21 h 719"/>
                  <a:gd name="T18" fmla="*/ 652 w 1100"/>
                  <a:gd name="T19" fmla="*/ 25 h 719"/>
                  <a:gd name="T20" fmla="*/ 709 w 1100"/>
                  <a:gd name="T21" fmla="*/ 57 h 719"/>
                  <a:gd name="T22" fmla="*/ 736 w 1100"/>
                  <a:gd name="T23" fmla="*/ 58 h 719"/>
                  <a:gd name="T24" fmla="*/ 795 w 1100"/>
                  <a:gd name="T25" fmla="*/ 31 h 719"/>
                  <a:gd name="T26" fmla="*/ 909 w 1100"/>
                  <a:gd name="T27" fmla="*/ 35 h 719"/>
                  <a:gd name="T28" fmla="*/ 994 w 1100"/>
                  <a:gd name="T29" fmla="*/ 40 h 719"/>
                  <a:gd name="T30" fmla="*/ 1049 w 1100"/>
                  <a:gd name="T31" fmla="*/ 70 h 719"/>
                  <a:gd name="T32" fmla="*/ 1091 w 1100"/>
                  <a:gd name="T33" fmla="*/ 44 h 719"/>
                  <a:gd name="T34" fmla="*/ 1100 w 1100"/>
                  <a:gd name="T35" fmla="*/ 60 h 719"/>
                  <a:gd name="T36" fmla="*/ 1081 w 1100"/>
                  <a:gd name="T37" fmla="*/ 44 h 719"/>
                  <a:gd name="T38" fmla="*/ 1011 w 1100"/>
                  <a:gd name="T39" fmla="*/ 79 h 719"/>
                  <a:gd name="T40" fmla="*/ 983 w 1100"/>
                  <a:gd name="T41" fmla="*/ 105 h 719"/>
                  <a:gd name="T42" fmla="*/ 993 w 1100"/>
                  <a:gd name="T43" fmla="*/ 169 h 719"/>
                  <a:gd name="T44" fmla="*/ 949 w 1100"/>
                  <a:gd name="T45" fmla="*/ 213 h 719"/>
                  <a:gd name="T46" fmla="*/ 958 w 1100"/>
                  <a:gd name="T47" fmla="*/ 277 h 719"/>
                  <a:gd name="T48" fmla="*/ 909 w 1100"/>
                  <a:gd name="T49" fmla="*/ 385 h 719"/>
                  <a:gd name="T50" fmla="*/ 915 w 1100"/>
                  <a:gd name="T51" fmla="*/ 425 h 719"/>
                  <a:gd name="T52" fmla="*/ 900 w 1100"/>
                  <a:gd name="T53" fmla="*/ 489 h 719"/>
                  <a:gd name="T54" fmla="*/ 927 w 1100"/>
                  <a:gd name="T55" fmla="*/ 539 h 719"/>
                  <a:gd name="T56" fmla="*/ 929 w 1100"/>
                  <a:gd name="T57" fmla="*/ 518 h 719"/>
                  <a:gd name="T58" fmla="*/ 886 w 1100"/>
                  <a:gd name="T59" fmla="*/ 621 h 719"/>
                  <a:gd name="T60" fmla="*/ 886 w 1100"/>
                  <a:gd name="T61" fmla="*/ 705 h 719"/>
                  <a:gd name="T62" fmla="*/ 876 w 1100"/>
                  <a:gd name="T63" fmla="*/ 719 h 719"/>
                  <a:gd name="T64" fmla="*/ 857 w 1100"/>
                  <a:gd name="T65" fmla="*/ 705 h 719"/>
                  <a:gd name="T66" fmla="*/ 842 w 1100"/>
                  <a:gd name="T67" fmla="*/ 687 h 719"/>
                  <a:gd name="T68" fmla="*/ 783 w 1100"/>
                  <a:gd name="T69" fmla="*/ 710 h 719"/>
                  <a:gd name="T70" fmla="*/ 669 w 1100"/>
                  <a:gd name="T71" fmla="*/ 699 h 719"/>
                  <a:gd name="T72" fmla="*/ 584 w 1100"/>
                  <a:gd name="T73" fmla="*/ 690 h 719"/>
                  <a:gd name="T74" fmla="*/ 531 w 1100"/>
                  <a:gd name="T75" fmla="*/ 656 h 719"/>
                  <a:gd name="T76" fmla="*/ 502 w 1100"/>
                  <a:gd name="T77" fmla="*/ 653 h 719"/>
                  <a:gd name="T78" fmla="*/ 443 w 1100"/>
                  <a:gd name="T79" fmla="*/ 676 h 719"/>
                  <a:gd name="T80" fmla="*/ 329 w 1100"/>
                  <a:gd name="T81" fmla="*/ 664 h 719"/>
                  <a:gd name="T82" fmla="*/ 246 w 1100"/>
                  <a:gd name="T83" fmla="*/ 656 h 719"/>
                  <a:gd name="T84" fmla="*/ 191 w 1100"/>
                  <a:gd name="T85" fmla="*/ 621 h 719"/>
                  <a:gd name="T86" fmla="*/ 162 w 1100"/>
                  <a:gd name="T87" fmla="*/ 620 h 719"/>
                  <a:gd name="T88" fmla="*/ 103 w 1100"/>
                  <a:gd name="T89" fmla="*/ 643 h 719"/>
                  <a:gd name="T90" fmla="*/ 0 w 1100"/>
                  <a:gd name="T91" fmla="*/ 597 h 719"/>
                  <a:gd name="T92" fmla="*/ 0 w 1100"/>
                  <a:gd name="T93" fmla="*/ 597 h 719"/>
                  <a:gd name="T94" fmla="*/ 31 w 1100"/>
                  <a:gd name="T95" fmla="*/ 542 h 719"/>
                  <a:gd name="T96" fmla="*/ 7 w 1100"/>
                  <a:gd name="T97" fmla="*/ 483 h 719"/>
                  <a:gd name="T98" fmla="*/ 15 w 1100"/>
                  <a:gd name="T99" fmla="*/ 369 h 719"/>
                  <a:gd name="T100" fmla="*/ 21 w 1100"/>
                  <a:gd name="T101" fmla="*/ 288 h 719"/>
                  <a:gd name="T102" fmla="*/ 24 w 1100"/>
                  <a:gd name="T103" fmla="*/ 254 h 719"/>
                  <a:gd name="T104" fmla="*/ 24 w 1100"/>
                  <a:gd name="T105" fmla="*/ 254 h 719"/>
                  <a:gd name="T106" fmla="*/ 57 w 1100"/>
                  <a:gd name="T107" fmla="*/ 174 h 719"/>
                  <a:gd name="T108" fmla="*/ 33 w 1100"/>
                  <a:gd name="T109" fmla="*/ 113 h 719"/>
                  <a:gd name="T110" fmla="*/ 31 w 1100"/>
                  <a:gd name="T111" fmla="*/ 142 h 719"/>
                  <a:gd name="T112" fmla="*/ 65 w 1100"/>
                  <a:gd name="T113" fmla="*/ 67 h 719"/>
                  <a:gd name="T114" fmla="*/ 41 w 1100"/>
                  <a:gd name="T115" fmla="*/ 18 h 719"/>
                  <a:gd name="T116" fmla="*/ 68 w 1100"/>
                  <a:gd name="T117" fmla="*/ 26 h 7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00"/>
                  <a:gd name="T178" fmla="*/ 0 h 719"/>
                  <a:gd name="T179" fmla="*/ 1100 w 1100"/>
                  <a:gd name="T180" fmla="*/ 719 h 7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00" h="719">
                    <a:moveTo>
                      <a:pt x="41" y="11"/>
                    </a:moveTo>
                    <a:lnTo>
                      <a:pt x="41" y="9"/>
                    </a:lnTo>
                    <a:lnTo>
                      <a:pt x="44" y="6"/>
                    </a:lnTo>
                    <a:lnTo>
                      <a:pt x="47" y="3"/>
                    </a:lnTo>
                    <a:lnTo>
                      <a:pt x="51" y="0"/>
                    </a:lnTo>
                    <a:lnTo>
                      <a:pt x="53" y="0"/>
                    </a:lnTo>
                    <a:lnTo>
                      <a:pt x="56" y="0"/>
                    </a:lnTo>
                    <a:lnTo>
                      <a:pt x="83" y="2"/>
                    </a:lnTo>
                    <a:lnTo>
                      <a:pt x="82" y="31"/>
                    </a:lnTo>
                    <a:lnTo>
                      <a:pt x="54" y="29"/>
                    </a:lnTo>
                    <a:lnTo>
                      <a:pt x="68" y="18"/>
                    </a:lnTo>
                    <a:lnTo>
                      <a:pt x="68" y="20"/>
                    </a:lnTo>
                    <a:lnTo>
                      <a:pt x="41" y="11"/>
                    </a:lnTo>
                    <a:close/>
                    <a:moveTo>
                      <a:pt x="112" y="3"/>
                    </a:moveTo>
                    <a:lnTo>
                      <a:pt x="141" y="3"/>
                    </a:lnTo>
                    <a:lnTo>
                      <a:pt x="139" y="32"/>
                    </a:lnTo>
                    <a:lnTo>
                      <a:pt x="110" y="31"/>
                    </a:lnTo>
                    <a:lnTo>
                      <a:pt x="112" y="3"/>
                    </a:lnTo>
                    <a:close/>
                    <a:moveTo>
                      <a:pt x="168" y="5"/>
                    </a:moveTo>
                    <a:lnTo>
                      <a:pt x="197" y="6"/>
                    </a:lnTo>
                    <a:lnTo>
                      <a:pt x="195" y="35"/>
                    </a:lnTo>
                    <a:lnTo>
                      <a:pt x="168" y="34"/>
                    </a:lnTo>
                    <a:lnTo>
                      <a:pt x="168" y="5"/>
                    </a:lnTo>
                    <a:close/>
                    <a:moveTo>
                      <a:pt x="226" y="8"/>
                    </a:moveTo>
                    <a:lnTo>
                      <a:pt x="255" y="9"/>
                    </a:lnTo>
                    <a:lnTo>
                      <a:pt x="253" y="37"/>
                    </a:lnTo>
                    <a:lnTo>
                      <a:pt x="224" y="35"/>
                    </a:lnTo>
                    <a:lnTo>
                      <a:pt x="226" y="8"/>
                    </a:lnTo>
                    <a:close/>
                    <a:moveTo>
                      <a:pt x="282" y="9"/>
                    </a:moveTo>
                    <a:lnTo>
                      <a:pt x="311" y="11"/>
                    </a:lnTo>
                    <a:lnTo>
                      <a:pt x="309" y="40"/>
                    </a:lnTo>
                    <a:lnTo>
                      <a:pt x="282" y="38"/>
                    </a:lnTo>
                    <a:lnTo>
                      <a:pt x="282" y="9"/>
                    </a:lnTo>
                    <a:close/>
                    <a:moveTo>
                      <a:pt x="340" y="12"/>
                    </a:moveTo>
                    <a:lnTo>
                      <a:pt x="369" y="14"/>
                    </a:lnTo>
                    <a:lnTo>
                      <a:pt x="367" y="41"/>
                    </a:lnTo>
                    <a:lnTo>
                      <a:pt x="338" y="41"/>
                    </a:lnTo>
                    <a:lnTo>
                      <a:pt x="340" y="12"/>
                    </a:lnTo>
                    <a:close/>
                    <a:moveTo>
                      <a:pt x="396" y="14"/>
                    </a:moveTo>
                    <a:lnTo>
                      <a:pt x="425" y="15"/>
                    </a:lnTo>
                    <a:lnTo>
                      <a:pt x="423" y="44"/>
                    </a:lnTo>
                    <a:lnTo>
                      <a:pt x="396" y="43"/>
                    </a:lnTo>
                    <a:lnTo>
                      <a:pt x="396" y="14"/>
                    </a:lnTo>
                    <a:close/>
                    <a:moveTo>
                      <a:pt x="454" y="17"/>
                    </a:moveTo>
                    <a:lnTo>
                      <a:pt x="482" y="18"/>
                    </a:lnTo>
                    <a:lnTo>
                      <a:pt x="481" y="47"/>
                    </a:lnTo>
                    <a:lnTo>
                      <a:pt x="452" y="46"/>
                    </a:lnTo>
                    <a:lnTo>
                      <a:pt x="454" y="17"/>
                    </a:lnTo>
                    <a:close/>
                    <a:moveTo>
                      <a:pt x="510" y="20"/>
                    </a:moveTo>
                    <a:lnTo>
                      <a:pt x="539" y="20"/>
                    </a:lnTo>
                    <a:lnTo>
                      <a:pt x="537" y="49"/>
                    </a:lnTo>
                    <a:lnTo>
                      <a:pt x="508" y="47"/>
                    </a:lnTo>
                    <a:lnTo>
                      <a:pt x="510" y="20"/>
                    </a:lnTo>
                    <a:close/>
                    <a:moveTo>
                      <a:pt x="567" y="21"/>
                    </a:moveTo>
                    <a:lnTo>
                      <a:pt x="595" y="23"/>
                    </a:lnTo>
                    <a:lnTo>
                      <a:pt x="595" y="52"/>
                    </a:lnTo>
                    <a:lnTo>
                      <a:pt x="566" y="50"/>
                    </a:lnTo>
                    <a:lnTo>
                      <a:pt x="567" y="21"/>
                    </a:lnTo>
                    <a:close/>
                    <a:moveTo>
                      <a:pt x="624" y="25"/>
                    </a:moveTo>
                    <a:lnTo>
                      <a:pt x="652" y="25"/>
                    </a:lnTo>
                    <a:lnTo>
                      <a:pt x="651" y="53"/>
                    </a:lnTo>
                    <a:lnTo>
                      <a:pt x="622" y="52"/>
                    </a:lnTo>
                    <a:lnTo>
                      <a:pt x="624" y="25"/>
                    </a:lnTo>
                    <a:close/>
                    <a:moveTo>
                      <a:pt x="681" y="26"/>
                    </a:moveTo>
                    <a:lnTo>
                      <a:pt x="709" y="28"/>
                    </a:lnTo>
                    <a:lnTo>
                      <a:pt x="709" y="57"/>
                    </a:lnTo>
                    <a:lnTo>
                      <a:pt x="680" y="55"/>
                    </a:lnTo>
                    <a:lnTo>
                      <a:pt x="681" y="26"/>
                    </a:lnTo>
                    <a:close/>
                    <a:moveTo>
                      <a:pt x="737" y="29"/>
                    </a:moveTo>
                    <a:lnTo>
                      <a:pt x="766" y="31"/>
                    </a:lnTo>
                    <a:lnTo>
                      <a:pt x="765" y="58"/>
                    </a:lnTo>
                    <a:lnTo>
                      <a:pt x="736" y="58"/>
                    </a:lnTo>
                    <a:lnTo>
                      <a:pt x="737" y="29"/>
                    </a:lnTo>
                    <a:close/>
                    <a:moveTo>
                      <a:pt x="795" y="31"/>
                    </a:moveTo>
                    <a:lnTo>
                      <a:pt x="823" y="32"/>
                    </a:lnTo>
                    <a:lnTo>
                      <a:pt x="823" y="61"/>
                    </a:lnTo>
                    <a:lnTo>
                      <a:pt x="794" y="60"/>
                    </a:lnTo>
                    <a:lnTo>
                      <a:pt x="795" y="31"/>
                    </a:lnTo>
                    <a:close/>
                    <a:moveTo>
                      <a:pt x="851" y="34"/>
                    </a:moveTo>
                    <a:lnTo>
                      <a:pt x="880" y="35"/>
                    </a:lnTo>
                    <a:lnTo>
                      <a:pt x="879" y="63"/>
                    </a:lnTo>
                    <a:lnTo>
                      <a:pt x="850" y="63"/>
                    </a:lnTo>
                    <a:lnTo>
                      <a:pt x="851" y="34"/>
                    </a:lnTo>
                    <a:close/>
                    <a:moveTo>
                      <a:pt x="909" y="35"/>
                    </a:moveTo>
                    <a:lnTo>
                      <a:pt x="936" y="37"/>
                    </a:lnTo>
                    <a:lnTo>
                      <a:pt x="935" y="66"/>
                    </a:lnTo>
                    <a:lnTo>
                      <a:pt x="908" y="64"/>
                    </a:lnTo>
                    <a:lnTo>
                      <a:pt x="909" y="35"/>
                    </a:lnTo>
                    <a:close/>
                    <a:moveTo>
                      <a:pt x="965" y="38"/>
                    </a:moveTo>
                    <a:lnTo>
                      <a:pt x="994" y="40"/>
                    </a:lnTo>
                    <a:lnTo>
                      <a:pt x="993" y="69"/>
                    </a:lnTo>
                    <a:lnTo>
                      <a:pt x="964" y="67"/>
                    </a:lnTo>
                    <a:lnTo>
                      <a:pt x="965" y="38"/>
                    </a:lnTo>
                    <a:close/>
                    <a:moveTo>
                      <a:pt x="1021" y="41"/>
                    </a:moveTo>
                    <a:lnTo>
                      <a:pt x="1050" y="41"/>
                    </a:lnTo>
                    <a:lnTo>
                      <a:pt x="1049" y="70"/>
                    </a:lnTo>
                    <a:lnTo>
                      <a:pt x="1021" y="69"/>
                    </a:lnTo>
                    <a:lnTo>
                      <a:pt x="1021" y="41"/>
                    </a:lnTo>
                    <a:close/>
                    <a:moveTo>
                      <a:pt x="1079" y="43"/>
                    </a:moveTo>
                    <a:lnTo>
                      <a:pt x="1087" y="43"/>
                    </a:lnTo>
                    <a:lnTo>
                      <a:pt x="1090" y="44"/>
                    </a:lnTo>
                    <a:lnTo>
                      <a:pt x="1091" y="44"/>
                    </a:lnTo>
                    <a:lnTo>
                      <a:pt x="1096" y="47"/>
                    </a:lnTo>
                    <a:lnTo>
                      <a:pt x="1099" y="50"/>
                    </a:lnTo>
                    <a:lnTo>
                      <a:pt x="1100" y="52"/>
                    </a:lnTo>
                    <a:lnTo>
                      <a:pt x="1100" y="55"/>
                    </a:lnTo>
                    <a:lnTo>
                      <a:pt x="1100" y="57"/>
                    </a:lnTo>
                    <a:lnTo>
                      <a:pt x="1100" y="60"/>
                    </a:lnTo>
                    <a:lnTo>
                      <a:pt x="1099" y="64"/>
                    </a:lnTo>
                    <a:lnTo>
                      <a:pt x="1097" y="67"/>
                    </a:lnTo>
                    <a:lnTo>
                      <a:pt x="1093" y="70"/>
                    </a:lnTo>
                    <a:lnTo>
                      <a:pt x="1075" y="79"/>
                    </a:lnTo>
                    <a:lnTo>
                      <a:pt x="1062" y="53"/>
                    </a:lnTo>
                    <a:lnTo>
                      <a:pt x="1081" y="44"/>
                    </a:lnTo>
                    <a:lnTo>
                      <a:pt x="1087" y="72"/>
                    </a:lnTo>
                    <a:lnTo>
                      <a:pt x="1078" y="72"/>
                    </a:lnTo>
                    <a:lnTo>
                      <a:pt x="1079" y="43"/>
                    </a:lnTo>
                    <a:close/>
                    <a:moveTo>
                      <a:pt x="1049" y="92"/>
                    </a:moveTo>
                    <a:lnTo>
                      <a:pt x="1024" y="105"/>
                    </a:lnTo>
                    <a:lnTo>
                      <a:pt x="1011" y="79"/>
                    </a:lnTo>
                    <a:lnTo>
                      <a:pt x="1037" y="67"/>
                    </a:lnTo>
                    <a:lnTo>
                      <a:pt x="1049" y="92"/>
                    </a:lnTo>
                    <a:close/>
                    <a:moveTo>
                      <a:pt x="1011" y="114"/>
                    </a:moveTo>
                    <a:lnTo>
                      <a:pt x="1002" y="142"/>
                    </a:lnTo>
                    <a:lnTo>
                      <a:pt x="976" y="133"/>
                    </a:lnTo>
                    <a:lnTo>
                      <a:pt x="983" y="105"/>
                    </a:lnTo>
                    <a:lnTo>
                      <a:pt x="1011" y="114"/>
                    </a:lnTo>
                    <a:close/>
                    <a:moveTo>
                      <a:pt x="993" y="169"/>
                    </a:moveTo>
                    <a:lnTo>
                      <a:pt x="983" y="195"/>
                    </a:lnTo>
                    <a:lnTo>
                      <a:pt x="958" y="186"/>
                    </a:lnTo>
                    <a:lnTo>
                      <a:pt x="967" y="160"/>
                    </a:lnTo>
                    <a:lnTo>
                      <a:pt x="993" y="169"/>
                    </a:lnTo>
                    <a:close/>
                    <a:moveTo>
                      <a:pt x="976" y="222"/>
                    </a:moveTo>
                    <a:lnTo>
                      <a:pt x="971" y="235"/>
                    </a:lnTo>
                    <a:lnTo>
                      <a:pt x="967" y="250"/>
                    </a:lnTo>
                    <a:lnTo>
                      <a:pt x="939" y="241"/>
                    </a:lnTo>
                    <a:lnTo>
                      <a:pt x="944" y="226"/>
                    </a:lnTo>
                    <a:lnTo>
                      <a:pt x="949" y="213"/>
                    </a:lnTo>
                    <a:lnTo>
                      <a:pt x="976" y="222"/>
                    </a:lnTo>
                    <a:close/>
                    <a:moveTo>
                      <a:pt x="958" y="277"/>
                    </a:moveTo>
                    <a:lnTo>
                      <a:pt x="949" y="305"/>
                    </a:lnTo>
                    <a:lnTo>
                      <a:pt x="921" y="296"/>
                    </a:lnTo>
                    <a:lnTo>
                      <a:pt x="930" y="268"/>
                    </a:lnTo>
                    <a:lnTo>
                      <a:pt x="958" y="277"/>
                    </a:lnTo>
                    <a:close/>
                    <a:moveTo>
                      <a:pt x="939" y="331"/>
                    </a:moveTo>
                    <a:lnTo>
                      <a:pt x="930" y="358"/>
                    </a:lnTo>
                    <a:lnTo>
                      <a:pt x="903" y="349"/>
                    </a:lnTo>
                    <a:lnTo>
                      <a:pt x="912" y="321"/>
                    </a:lnTo>
                    <a:lnTo>
                      <a:pt x="939" y="331"/>
                    </a:lnTo>
                    <a:close/>
                    <a:moveTo>
                      <a:pt x="909" y="385"/>
                    </a:moveTo>
                    <a:lnTo>
                      <a:pt x="889" y="405"/>
                    </a:lnTo>
                    <a:lnTo>
                      <a:pt x="868" y="385"/>
                    </a:lnTo>
                    <a:lnTo>
                      <a:pt x="889" y="366"/>
                    </a:lnTo>
                    <a:lnTo>
                      <a:pt x="909" y="385"/>
                    </a:lnTo>
                    <a:close/>
                    <a:moveTo>
                      <a:pt x="894" y="405"/>
                    </a:moveTo>
                    <a:lnTo>
                      <a:pt x="915" y="425"/>
                    </a:lnTo>
                    <a:lnTo>
                      <a:pt x="894" y="446"/>
                    </a:lnTo>
                    <a:lnTo>
                      <a:pt x="874" y="426"/>
                    </a:lnTo>
                    <a:lnTo>
                      <a:pt x="894" y="405"/>
                    </a:lnTo>
                    <a:close/>
                    <a:moveTo>
                      <a:pt x="929" y="460"/>
                    </a:moveTo>
                    <a:lnTo>
                      <a:pt x="929" y="489"/>
                    </a:lnTo>
                    <a:lnTo>
                      <a:pt x="900" y="489"/>
                    </a:lnTo>
                    <a:lnTo>
                      <a:pt x="900" y="460"/>
                    </a:lnTo>
                    <a:lnTo>
                      <a:pt x="929" y="460"/>
                    </a:lnTo>
                    <a:close/>
                    <a:moveTo>
                      <a:pt x="929" y="518"/>
                    </a:moveTo>
                    <a:lnTo>
                      <a:pt x="929" y="532"/>
                    </a:lnTo>
                    <a:lnTo>
                      <a:pt x="929" y="536"/>
                    </a:lnTo>
                    <a:lnTo>
                      <a:pt x="927" y="539"/>
                    </a:lnTo>
                    <a:lnTo>
                      <a:pt x="921" y="551"/>
                    </a:lnTo>
                    <a:lnTo>
                      <a:pt x="895" y="538"/>
                    </a:lnTo>
                    <a:lnTo>
                      <a:pt x="901" y="525"/>
                    </a:lnTo>
                    <a:lnTo>
                      <a:pt x="900" y="532"/>
                    </a:lnTo>
                    <a:lnTo>
                      <a:pt x="900" y="518"/>
                    </a:lnTo>
                    <a:lnTo>
                      <a:pt x="929" y="518"/>
                    </a:lnTo>
                    <a:close/>
                    <a:moveTo>
                      <a:pt x="909" y="576"/>
                    </a:moveTo>
                    <a:lnTo>
                      <a:pt x="895" y="602"/>
                    </a:lnTo>
                    <a:lnTo>
                      <a:pt x="870" y="589"/>
                    </a:lnTo>
                    <a:lnTo>
                      <a:pt x="883" y="563"/>
                    </a:lnTo>
                    <a:lnTo>
                      <a:pt x="909" y="576"/>
                    </a:lnTo>
                    <a:close/>
                    <a:moveTo>
                      <a:pt x="886" y="621"/>
                    </a:moveTo>
                    <a:lnTo>
                      <a:pt x="886" y="650"/>
                    </a:lnTo>
                    <a:lnTo>
                      <a:pt x="857" y="650"/>
                    </a:lnTo>
                    <a:lnTo>
                      <a:pt x="857" y="621"/>
                    </a:lnTo>
                    <a:lnTo>
                      <a:pt x="886" y="621"/>
                    </a:lnTo>
                    <a:close/>
                    <a:moveTo>
                      <a:pt x="886" y="678"/>
                    </a:moveTo>
                    <a:lnTo>
                      <a:pt x="886" y="705"/>
                    </a:lnTo>
                    <a:lnTo>
                      <a:pt x="885" y="708"/>
                    </a:lnTo>
                    <a:lnTo>
                      <a:pt x="885" y="711"/>
                    </a:lnTo>
                    <a:lnTo>
                      <a:pt x="883" y="713"/>
                    </a:lnTo>
                    <a:lnTo>
                      <a:pt x="882" y="716"/>
                    </a:lnTo>
                    <a:lnTo>
                      <a:pt x="879" y="717"/>
                    </a:lnTo>
                    <a:lnTo>
                      <a:pt x="876" y="719"/>
                    </a:lnTo>
                    <a:lnTo>
                      <a:pt x="873" y="719"/>
                    </a:lnTo>
                    <a:lnTo>
                      <a:pt x="870" y="719"/>
                    </a:lnTo>
                    <a:lnTo>
                      <a:pt x="868" y="719"/>
                    </a:lnTo>
                    <a:lnTo>
                      <a:pt x="871" y="690"/>
                    </a:lnTo>
                    <a:lnTo>
                      <a:pt x="873" y="690"/>
                    </a:lnTo>
                    <a:lnTo>
                      <a:pt x="857" y="705"/>
                    </a:lnTo>
                    <a:lnTo>
                      <a:pt x="857" y="678"/>
                    </a:lnTo>
                    <a:lnTo>
                      <a:pt x="886" y="678"/>
                    </a:lnTo>
                    <a:close/>
                    <a:moveTo>
                      <a:pt x="839" y="716"/>
                    </a:moveTo>
                    <a:lnTo>
                      <a:pt x="812" y="713"/>
                    </a:lnTo>
                    <a:lnTo>
                      <a:pt x="815" y="685"/>
                    </a:lnTo>
                    <a:lnTo>
                      <a:pt x="842" y="687"/>
                    </a:lnTo>
                    <a:lnTo>
                      <a:pt x="839" y="716"/>
                    </a:lnTo>
                    <a:close/>
                    <a:moveTo>
                      <a:pt x="783" y="710"/>
                    </a:moveTo>
                    <a:lnTo>
                      <a:pt x="754" y="707"/>
                    </a:lnTo>
                    <a:lnTo>
                      <a:pt x="757" y="679"/>
                    </a:lnTo>
                    <a:lnTo>
                      <a:pt x="786" y="682"/>
                    </a:lnTo>
                    <a:lnTo>
                      <a:pt x="783" y="710"/>
                    </a:lnTo>
                    <a:close/>
                    <a:moveTo>
                      <a:pt x="727" y="705"/>
                    </a:moveTo>
                    <a:lnTo>
                      <a:pt x="698" y="702"/>
                    </a:lnTo>
                    <a:lnTo>
                      <a:pt x="701" y="673"/>
                    </a:lnTo>
                    <a:lnTo>
                      <a:pt x="730" y="676"/>
                    </a:lnTo>
                    <a:lnTo>
                      <a:pt x="727" y="705"/>
                    </a:lnTo>
                    <a:close/>
                    <a:moveTo>
                      <a:pt x="669" y="699"/>
                    </a:moveTo>
                    <a:lnTo>
                      <a:pt x="642" y="696"/>
                    </a:lnTo>
                    <a:lnTo>
                      <a:pt x="645" y="667"/>
                    </a:lnTo>
                    <a:lnTo>
                      <a:pt x="672" y="670"/>
                    </a:lnTo>
                    <a:lnTo>
                      <a:pt x="669" y="699"/>
                    </a:lnTo>
                    <a:close/>
                    <a:moveTo>
                      <a:pt x="613" y="693"/>
                    </a:moveTo>
                    <a:lnTo>
                      <a:pt x="584" y="690"/>
                    </a:lnTo>
                    <a:lnTo>
                      <a:pt x="587" y="662"/>
                    </a:lnTo>
                    <a:lnTo>
                      <a:pt x="616" y="664"/>
                    </a:lnTo>
                    <a:lnTo>
                      <a:pt x="613" y="693"/>
                    </a:lnTo>
                    <a:close/>
                    <a:moveTo>
                      <a:pt x="557" y="687"/>
                    </a:moveTo>
                    <a:lnTo>
                      <a:pt x="528" y="685"/>
                    </a:lnTo>
                    <a:lnTo>
                      <a:pt x="531" y="656"/>
                    </a:lnTo>
                    <a:lnTo>
                      <a:pt x="560" y="659"/>
                    </a:lnTo>
                    <a:lnTo>
                      <a:pt x="557" y="687"/>
                    </a:lnTo>
                    <a:close/>
                    <a:moveTo>
                      <a:pt x="499" y="682"/>
                    </a:moveTo>
                    <a:lnTo>
                      <a:pt x="472" y="679"/>
                    </a:lnTo>
                    <a:lnTo>
                      <a:pt x="475" y="650"/>
                    </a:lnTo>
                    <a:lnTo>
                      <a:pt x="502" y="653"/>
                    </a:lnTo>
                    <a:lnTo>
                      <a:pt x="499" y="682"/>
                    </a:lnTo>
                    <a:close/>
                    <a:moveTo>
                      <a:pt x="443" y="676"/>
                    </a:moveTo>
                    <a:lnTo>
                      <a:pt x="414" y="673"/>
                    </a:lnTo>
                    <a:lnTo>
                      <a:pt x="417" y="644"/>
                    </a:lnTo>
                    <a:lnTo>
                      <a:pt x="446" y="647"/>
                    </a:lnTo>
                    <a:lnTo>
                      <a:pt x="443" y="676"/>
                    </a:lnTo>
                    <a:close/>
                    <a:moveTo>
                      <a:pt x="387" y="670"/>
                    </a:moveTo>
                    <a:lnTo>
                      <a:pt x="358" y="667"/>
                    </a:lnTo>
                    <a:lnTo>
                      <a:pt x="361" y="640"/>
                    </a:lnTo>
                    <a:lnTo>
                      <a:pt x="390" y="643"/>
                    </a:lnTo>
                    <a:lnTo>
                      <a:pt x="387" y="670"/>
                    </a:lnTo>
                    <a:close/>
                    <a:moveTo>
                      <a:pt x="329" y="664"/>
                    </a:moveTo>
                    <a:lnTo>
                      <a:pt x="302" y="662"/>
                    </a:lnTo>
                    <a:lnTo>
                      <a:pt x="305" y="634"/>
                    </a:lnTo>
                    <a:lnTo>
                      <a:pt x="332" y="637"/>
                    </a:lnTo>
                    <a:lnTo>
                      <a:pt x="329" y="664"/>
                    </a:lnTo>
                    <a:close/>
                    <a:moveTo>
                      <a:pt x="273" y="659"/>
                    </a:moveTo>
                    <a:lnTo>
                      <a:pt x="246" y="656"/>
                    </a:lnTo>
                    <a:lnTo>
                      <a:pt x="247" y="627"/>
                    </a:lnTo>
                    <a:lnTo>
                      <a:pt x="276" y="630"/>
                    </a:lnTo>
                    <a:lnTo>
                      <a:pt x="273" y="659"/>
                    </a:lnTo>
                    <a:close/>
                    <a:moveTo>
                      <a:pt x="217" y="653"/>
                    </a:moveTo>
                    <a:lnTo>
                      <a:pt x="188" y="650"/>
                    </a:lnTo>
                    <a:lnTo>
                      <a:pt x="191" y="621"/>
                    </a:lnTo>
                    <a:lnTo>
                      <a:pt x="220" y="624"/>
                    </a:lnTo>
                    <a:lnTo>
                      <a:pt x="217" y="653"/>
                    </a:lnTo>
                    <a:close/>
                    <a:moveTo>
                      <a:pt x="160" y="647"/>
                    </a:moveTo>
                    <a:lnTo>
                      <a:pt x="132" y="644"/>
                    </a:lnTo>
                    <a:lnTo>
                      <a:pt x="135" y="617"/>
                    </a:lnTo>
                    <a:lnTo>
                      <a:pt x="162" y="620"/>
                    </a:lnTo>
                    <a:lnTo>
                      <a:pt x="160" y="647"/>
                    </a:lnTo>
                    <a:close/>
                    <a:moveTo>
                      <a:pt x="103" y="643"/>
                    </a:moveTo>
                    <a:lnTo>
                      <a:pt x="75" y="640"/>
                    </a:lnTo>
                    <a:lnTo>
                      <a:pt x="77" y="611"/>
                    </a:lnTo>
                    <a:lnTo>
                      <a:pt x="106" y="614"/>
                    </a:lnTo>
                    <a:lnTo>
                      <a:pt x="103" y="643"/>
                    </a:lnTo>
                    <a:close/>
                    <a:moveTo>
                      <a:pt x="47" y="637"/>
                    </a:moveTo>
                    <a:lnTo>
                      <a:pt x="18" y="634"/>
                    </a:lnTo>
                    <a:lnTo>
                      <a:pt x="21" y="605"/>
                    </a:lnTo>
                    <a:lnTo>
                      <a:pt x="50" y="608"/>
                    </a:lnTo>
                    <a:lnTo>
                      <a:pt x="47" y="637"/>
                    </a:lnTo>
                    <a:close/>
                    <a:moveTo>
                      <a:pt x="0" y="597"/>
                    </a:moveTo>
                    <a:lnTo>
                      <a:pt x="1" y="577"/>
                    </a:lnTo>
                    <a:lnTo>
                      <a:pt x="1" y="568"/>
                    </a:lnTo>
                    <a:lnTo>
                      <a:pt x="30" y="571"/>
                    </a:lnTo>
                    <a:lnTo>
                      <a:pt x="28" y="579"/>
                    </a:lnTo>
                    <a:lnTo>
                      <a:pt x="27" y="599"/>
                    </a:lnTo>
                    <a:lnTo>
                      <a:pt x="0" y="597"/>
                    </a:lnTo>
                    <a:close/>
                    <a:moveTo>
                      <a:pt x="3" y="539"/>
                    </a:moveTo>
                    <a:lnTo>
                      <a:pt x="4" y="533"/>
                    </a:lnTo>
                    <a:lnTo>
                      <a:pt x="6" y="512"/>
                    </a:lnTo>
                    <a:lnTo>
                      <a:pt x="33" y="513"/>
                    </a:lnTo>
                    <a:lnTo>
                      <a:pt x="31" y="536"/>
                    </a:lnTo>
                    <a:lnTo>
                      <a:pt x="31" y="542"/>
                    </a:lnTo>
                    <a:lnTo>
                      <a:pt x="3" y="539"/>
                    </a:lnTo>
                    <a:close/>
                    <a:moveTo>
                      <a:pt x="7" y="483"/>
                    </a:moveTo>
                    <a:lnTo>
                      <a:pt x="9" y="454"/>
                    </a:lnTo>
                    <a:lnTo>
                      <a:pt x="37" y="457"/>
                    </a:lnTo>
                    <a:lnTo>
                      <a:pt x="36" y="484"/>
                    </a:lnTo>
                    <a:lnTo>
                      <a:pt x="7" y="483"/>
                    </a:lnTo>
                    <a:close/>
                    <a:moveTo>
                      <a:pt x="12" y="426"/>
                    </a:moveTo>
                    <a:lnTo>
                      <a:pt x="13" y="398"/>
                    </a:lnTo>
                    <a:lnTo>
                      <a:pt x="42" y="399"/>
                    </a:lnTo>
                    <a:lnTo>
                      <a:pt x="39" y="428"/>
                    </a:lnTo>
                    <a:lnTo>
                      <a:pt x="12" y="426"/>
                    </a:lnTo>
                    <a:close/>
                    <a:moveTo>
                      <a:pt x="15" y="369"/>
                    </a:moveTo>
                    <a:lnTo>
                      <a:pt x="18" y="341"/>
                    </a:lnTo>
                    <a:lnTo>
                      <a:pt x="45" y="343"/>
                    </a:lnTo>
                    <a:lnTo>
                      <a:pt x="44" y="372"/>
                    </a:lnTo>
                    <a:lnTo>
                      <a:pt x="15" y="369"/>
                    </a:lnTo>
                    <a:close/>
                    <a:moveTo>
                      <a:pt x="19" y="312"/>
                    </a:moveTo>
                    <a:lnTo>
                      <a:pt x="21" y="288"/>
                    </a:lnTo>
                    <a:lnTo>
                      <a:pt x="21" y="283"/>
                    </a:lnTo>
                    <a:lnTo>
                      <a:pt x="50" y="285"/>
                    </a:lnTo>
                    <a:lnTo>
                      <a:pt x="50" y="289"/>
                    </a:lnTo>
                    <a:lnTo>
                      <a:pt x="48" y="314"/>
                    </a:lnTo>
                    <a:lnTo>
                      <a:pt x="19" y="312"/>
                    </a:lnTo>
                    <a:close/>
                    <a:moveTo>
                      <a:pt x="24" y="254"/>
                    </a:moveTo>
                    <a:lnTo>
                      <a:pt x="24" y="241"/>
                    </a:lnTo>
                    <a:lnTo>
                      <a:pt x="25" y="227"/>
                    </a:lnTo>
                    <a:lnTo>
                      <a:pt x="54" y="229"/>
                    </a:lnTo>
                    <a:lnTo>
                      <a:pt x="53" y="242"/>
                    </a:lnTo>
                    <a:lnTo>
                      <a:pt x="51" y="257"/>
                    </a:lnTo>
                    <a:lnTo>
                      <a:pt x="24" y="254"/>
                    </a:lnTo>
                    <a:close/>
                    <a:moveTo>
                      <a:pt x="27" y="198"/>
                    </a:moveTo>
                    <a:lnTo>
                      <a:pt x="27" y="194"/>
                    </a:lnTo>
                    <a:lnTo>
                      <a:pt x="30" y="172"/>
                    </a:lnTo>
                    <a:lnTo>
                      <a:pt x="30" y="169"/>
                    </a:lnTo>
                    <a:lnTo>
                      <a:pt x="57" y="172"/>
                    </a:lnTo>
                    <a:lnTo>
                      <a:pt x="57" y="174"/>
                    </a:lnTo>
                    <a:lnTo>
                      <a:pt x="56" y="197"/>
                    </a:lnTo>
                    <a:lnTo>
                      <a:pt x="56" y="200"/>
                    </a:lnTo>
                    <a:lnTo>
                      <a:pt x="27" y="198"/>
                    </a:lnTo>
                    <a:close/>
                    <a:moveTo>
                      <a:pt x="31" y="142"/>
                    </a:moveTo>
                    <a:lnTo>
                      <a:pt x="31" y="131"/>
                    </a:lnTo>
                    <a:lnTo>
                      <a:pt x="33" y="113"/>
                    </a:lnTo>
                    <a:lnTo>
                      <a:pt x="62" y="114"/>
                    </a:lnTo>
                    <a:lnTo>
                      <a:pt x="60" y="134"/>
                    </a:lnTo>
                    <a:lnTo>
                      <a:pt x="60" y="143"/>
                    </a:lnTo>
                    <a:lnTo>
                      <a:pt x="31" y="142"/>
                    </a:lnTo>
                    <a:close/>
                    <a:moveTo>
                      <a:pt x="36" y="84"/>
                    </a:moveTo>
                    <a:lnTo>
                      <a:pt x="36" y="79"/>
                    </a:lnTo>
                    <a:lnTo>
                      <a:pt x="37" y="66"/>
                    </a:lnTo>
                    <a:lnTo>
                      <a:pt x="37" y="57"/>
                    </a:lnTo>
                    <a:lnTo>
                      <a:pt x="66" y="58"/>
                    </a:lnTo>
                    <a:lnTo>
                      <a:pt x="65" y="67"/>
                    </a:lnTo>
                    <a:lnTo>
                      <a:pt x="65" y="81"/>
                    </a:lnTo>
                    <a:lnTo>
                      <a:pt x="63" y="87"/>
                    </a:lnTo>
                    <a:lnTo>
                      <a:pt x="36" y="84"/>
                    </a:lnTo>
                    <a:close/>
                    <a:moveTo>
                      <a:pt x="39" y="28"/>
                    </a:moveTo>
                    <a:lnTo>
                      <a:pt x="39" y="23"/>
                    </a:lnTo>
                    <a:lnTo>
                      <a:pt x="41" y="18"/>
                    </a:lnTo>
                    <a:lnTo>
                      <a:pt x="41" y="14"/>
                    </a:lnTo>
                    <a:lnTo>
                      <a:pt x="69" y="15"/>
                    </a:lnTo>
                    <a:lnTo>
                      <a:pt x="69" y="17"/>
                    </a:lnTo>
                    <a:lnTo>
                      <a:pt x="68" y="20"/>
                    </a:lnTo>
                    <a:lnTo>
                      <a:pt x="68" y="26"/>
                    </a:lnTo>
                    <a:lnTo>
                      <a:pt x="68" y="29"/>
                    </a:lnTo>
                    <a:lnTo>
                      <a:pt x="39" y="28"/>
                    </a:lnTo>
                    <a:close/>
                  </a:path>
                </a:pathLst>
              </a:custGeom>
              <a:solidFill>
                <a:srgbClr val="FF0000"/>
              </a:solidFill>
              <a:ln w="3175">
                <a:solidFill>
                  <a:srgbClr val="FF0000"/>
                </a:solidFill>
                <a:round/>
                <a:headEnd/>
                <a:tailEnd/>
              </a:ln>
            </p:spPr>
            <p:txBody>
              <a:bodyPr/>
              <a:lstStyle/>
              <a:p>
                <a:endParaRPr lang="fr" dirty="0"/>
              </a:p>
            </p:txBody>
          </p:sp>
          <p:sp>
            <p:nvSpPr>
              <p:cNvPr id="42" name="Freeform 22"/>
              <p:cNvSpPr>
                <a:spLocks noEditPoints="1"/>
              </p:cNvSpPr>
              <p:nvPr/>
            </p:nvSpPr>
            <p:spPr bwMode="auto">
              <a:xfrm>
                <a:off x="1816" y="2926"/>
                <a:ext cx="141" cy="260"/>
              </a:xfrm>
              <a:custGeom>
                <a:avLst/>
                <a:gdLst>
                  <a:gd name="T0" fmla="*/ 105 w 141"/>
                  <a:gd name="T1" fmla="*/ 5 h 260"/>
                  <a:gd name="T2" fmla="*/ 82 w 141"/>
                  <a:gd name="T3" fmla="*/ 137 h 260"/>
                  <a:gd name="T4" fmla="*/ 54 w 141"/>
                  <a:gd name="T5" fmla="*/ 132 h 260"/>
                  <a:gd name="T6" fmla="*/ 76 w 141"/>
                  <a:gd name="T7" fmla="*/ 0 h 260"/>
                  <a:gd name="T8" fmla="*/ 105 w 141"/>
                  <a:gd name="T9" fmla="*/ 5 h 260"/>
                  <a:gd name="T10" fmla="*/ 141 w 141"/>
                  <a:gd name="T11" fmla="*/ 132 h 260"/>
                  <a:gd name="T12" fmla="*/ 47 w 141"/>
                  <a:gd name="T13" fmla="*/ 260 h 260"/>
                  <a:gd name="T14" fmla="*/ 0 w 141"/>
                  <a:gd name="T15" fmla="*/ 108 h 260"/>
                  <a:gd name="T16" fmla="*/ 141 w 141"/>
                  <a:gd name="T17" fmla="*/ 132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260"/>
                  <a:gd name="T29" fmla="*/ 141 w 141"/>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260">
                    <a:moveTo>
                      <a:pt x="105" y="5"/>
                    </a:moveTo>
                    <a:lnTo>
                      <a:pt x="82" y="137"/>
                    </a:lnTo>
                    <a:lnTo>
                      <a:pt x="54" y="132"/>
                    </a:lnTo>
                    <a:lnTo>
                      <a:pt x="76" y="0"/>
                    </a:lnTo>
                    <a:lnTo>
                      <a:pt x="105" y="5"/>
                    </a:lnTo>
                    <a:close/>
                    <a:moveTo>
                      <a:pt x="141" y="132"/>
                    </a:moveTo>
                    <a:lnTo>
                      <a:pt x="47" y="260"/>
                    </a:lnTo>
                    <a:lnTo>
                      <a:pt x="0" y="108"/>
                    </a:lnTo>
                    <a:lnTo>
                      <a:pt x="141" y="132"/>
                    </a:lnTo>
                    <a:close/>
                  </a:path>
                </a:pathLst>
              </a:custGeom>
              <a:solidFill>
                <a:srgbClr val="FFFF00"/>
              </a:solidFill>
              <a:ln w="3175">
                <a:solidFill>
                  <a:srgbClr val="FFFF00"/>
                </a:solidFill>
                <a:round/>
                <a:headEnd/>
                <a:tailEnd/>
              </a:ln>
            </p:spPr>
            <p:txBody>
              <a:bodyPr/>
              <a:lstStyle/>
              <a:p>
                <a:endParaRPr lang="fr" dirty="0"/>
              </a:p>
            </p:txBody>
          </p:sp>
          <p:sp>
            <p:nvSpPr>
              <p:cNvPr id="43" name="Freeform 23"/>
              <p:cNvSpPr>
                <a:spLocks noEditPoints="1"/>
              </p:cNvSpPr>
              <p:nvPr/>
            </p:nvSpPr>
            <p:spPr bwMode="auto">
              <a:xfrm>
                <a:off x="1644" y="1108"/>
                <a:ext cx="141" cy="262"/>
              </a:xfrm>
              <a:custGeom>
                <a:avLst/>
                <a:gdLst>
                  <a:gd name="T0" fmla="*/ 103 w 141"/>
                  <a:gd name="T1" fmla="*/ 5 h 262"/>
                  <a:gd name="T2" fmla="*/ 82 w 141"/>
                  <a:gd name="T3" fmla="*/ 137 h 262"/>
                  <a:gd name="T4" fmla="*/ 55 w 141"/>
                  <a:gd name="T5" fmla="*/ 133 h 262"/>
                  <a:gd name="T6" fmla="*/ 76 w 141"/>
                  <a:gd name="T7" fmla="*/ 0 h 262"/>
                  <a:gd name="T8" fmla="*/ 103 w 141"/>
                  <a:gd name="T9" fmla="*/ 5 h 262"/>
                  <a:gd name="T10" fmla="*/ 141 w 141"/>
                  <a:gd name="T11" fmla="*/ 133 h 262"/>
                  <a:gd name="T12" fmla="*/ 47 w 141"/>
                  <a:gd name="T13" fmla="*/ 262 h 262"/>
                  <a:gd name="T14" fmla="*/ 0 w 141"/>
                  <a:gd name="T15" fmla="*/ 108 h 262"/>
                  <a:gd name="T16" fmla="*/ 141 w 141"/>
                  <a:gd name="T17" fmla="*/ 133 h 2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262"/>
                  <a:gd name="T29" fmla="*/ 141 w 141"/>
                  <a:gd name="T30" fmla="*/ 262 h 2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262">
                    <a:moveTo>
                      <a:pt x="103" y="5"/>
                    </a:moveTo>
                    <a:lnTo>
                      <a:pt x="82" y="137"/>
                    </a:lnTo>
                    <a:lnTo>
                      <a:pt x="55" y="133"/>
                    </a:lnTo>
                    <a:lnTo>
                      <a:pt x="76" y="0"/>
                    </a:lnTo>
                    <a:lnTo>
                      <a:pt x="103" y="5"/>
                    </a:lnTo>
                    <a:close/>
                    <a:moveTo>
                      <a:pt x="141" y="133"/>
                    </a:moveTo>
                    <a:lnTo>
                      <a:pt x="47" y="262"/>
                    </a:lnTo>
                    <a:lnTo>
                      <a:pt x="0" y="108"/>
                    </a:lnTo>
                    <a:lnTo>
                      <a:pt x="141" y="133"/>
                    </a:lnTo>
                    <a:close/>
                  </a:path>
                </a:pathLst>
              </a:custGeom>
              <a:solidFill>
                <a:srgbClr val="FFFF00"/>
              </a:solidFill>
              <a:ln w="3175">
                <a:solidFill>
                  <a:srgbClr val="FFFF00"/>
                </a:solidFill>
                <a:round/>
                <a:headEnd/>
                <a:tailEnd/>
              </a:ln>
            </p:spPr>
            <p:txBody>
              <a:bodyPr/>
              <a:lstStyle/>
              <a:p>
                <a:endParaRPr lang="fr" dirty="0"/>
              </a:p>
            </p:txBody>
          </p:sp>
        </p:grpSp>
        <p:pic>
          <p:nvPicPr>
            <p:cNvPr id="6"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9" y="664"/>
              <a:ext cx="1933" cy="16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4" y="2411"/>
              <a:ext cx="1950" cy="16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6"/>
            <p:cNvSpPr>
              <a:spLocks noChangeArrowheads="1"/>
            </p:cNvSpPr>
            <p:nvPr/>
          </p:nvSpPr>
          <p:spPr bwMode="auto">
            <a:xfrm>
              <a:off x="3952" y="797"/>
              <a:ext cx="41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rtl="0"/>
              <a:r>
                <a:rPr lang="fr" sz="1200" b="1" i="0" u="none" baseline="0">
                  <a:solidFill>
                    <a:srgbClr val="FFFF00"/>
                  </a:solidFill>
                </a:rPr>
                <a:t>Abattage sélectif</a:t>
              </a:r>
              <a:endParaRPr lang="fr" sz="1200" dirty="0"/>
            </a:p>
          </p:txBody>
        </p:sp>
        <p:sp>
          <p:nvSpPr>
            <p:cNvPr id="9" name="Rectangle 27"/>
            <p:cNvSpPr>
              <a:spLocks noChangeArrowheads="1"/>
            </p:cNvSpPr>
            <p:nvPr/>
          </p:nvSpPr>
          <p:spPr bwMode="auto">
            <a:xfrm>
              <a:off x="4366" y="797"/>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rtl="0"/>
              <a:r>
                <a:rPr lang="fr" sz="1200" b="0" i="0" u="none" baseline="0">
                  <a:solidFill>
                    <a:srgbClr val="FFFF00"/>
                  </a:solidFill>
                </a:rPr>
                <a:t> </a:t>
              </a:r>
              <a:endParaRPr lang="fr" sz="1200" dirty="0"/>
            </a:p>
          </p:txBody>
        </p:sp>
        <p:sp>
          <p:nvSpPr>
            <p:cNvPr id="10" name="Rectangle 28"/>
            <p:cNvSpPr>
              <a:spLocks noChangeArrowheads="1"/>
            </p:cNvSpPr>
            <p:nvPr/>
          </p:nvSpPr>
          <p:spPr bwMode="auto">
            <a:xfrm>
              <a:off x="3952" y="911"/>
              <a:ext cx="93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rtl="0"/>
              <a:r>
                <a:rPr lang="fr" sz="1200" b="1" i="0" u="none" baseline="0">
                  <a:solidFill>
                    <a:srgbClr val="FFFF00"/>
                  </a:solidFill>
                </a:rPr>
                <a:t>et brûlage</a:t>
              </a:r>
              <a:endParaRPr lang="fr" sz="1200" dirty="0"/>
            </a:p>
          </p:txBody>
        </p:sp>
        <p:sp>
          <p:nvSpPr>
            <p:cNvPr id="11" name="Rectangle 29"/>
            <p:cNvSpPr>
              <a:spLocks noChangeArrowheads="1"/>
            </p:cNvSpPr>
            <p:nvPr/>
          </p:nvSpPr>
          <p:spPr bwMode="auto">
            <a:xfrm>
              <a:off x="4296" y="911"/>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rtl="0"/>
              <a:r>
                <a:rPr lang="fr" sz="1200" b="0" i="0" u="none" baseline="0">
                  <a:solidFill>
                    <a:srgbClr val="FFFF00"/>
                  </a:solidFill>
                </a:rPr>
                <a:t> </a:t>
              </a:r>
              <a:endParaRPr lang="fr" sz="1200" dirty="0"/>
            </a:p>
          </p:txBody>
        </p:sp>
        <p:sp>
          <p:nvSpPr>
            <p:cNvPr id="12" name="Rectangle 30"/>
            <p:cNvSpPr>
              <a:spLocks noChangeArrowheads="1"/>
            </p:cNvSpPr>
            <p:nvPr/>
          </p:nvSpPr>
          <p:spPr bwMode="auto">
            <a:xfrm>
              <a:off x="2990" y="675"/>
              <a:ext cx="2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rtl="0"/>
              <a:r>
                <a:rPr lang="fr" sz="1200" b="1" i="0" u="none" baseline="0">
                  <a:solidFill>
                    <a:srgbClr val="FFFF00"/>
                  </a:solidFill>
                </a:rPr>
                <a:t>2000</a:t>
              </a:r>
              <a:endParaRPr lang="fr" sz="1200" dirty="0"/>
            </a:p>
          </p:txBody>
        </p:sp>
        <p:sp>
          <p:nvSpPr>
            <p:cNvPr id="13" name="Rectangle 31"/>
            <p:cNvSpPr>
              <a:spLocks noChangeArrowheads="1"/>
            </p:cNvSpPr>
            <p:nvPr/>
          </p:nvSpPr>
          <p:spPr bwMode="auto">
            <a:xfrm>
              <a:off x="3202" y="675"/>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rtl="0"/>
              <a:r>
                <a:rPr lang="fr" sz="1200" b="0" i="0" u="none" baseline="0">
                  <a:solidFill>
                    <a:srgbClr val="FFFF00"/>
                  </a:solidFill>
                </a:rPr>
                <a:t> </a:t>
              </a:r>
              <a:endParaRPr lang="fr" sz="1200" dirty="0"/>
            </a:p>
          </p:txBody>
        </p:sp>
        <p:sp>
          <p:nvSpPr>
            <p:cNvPr id="14" name="Rectangle 32"/>
            <p:cNvSpPr>
              <a:spLocks noChangeArrowheads="1"/>
            </p:cNvSpPr>
            <p:nvPr/>
          </p:nvSpPr>
          <p:spPr bwMode="auto">
            <a:xfrm>
              <a:off x="2969" y="2412"/>
              <a:ext cx="2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rtl="0"/>
              <a:r>
                <a:rPr lang="fr" sz="1200" b="1" i="0" u="none" baseline="0">
                  <a:solidFill>
                    <a:srgbClr val="FFFF00"/>
                  </a:solidFill>
                </a:rPr>
                <a:t>2001</a:t>
              </a:r>
              <a:endParaRPr lang="fr" sz="1200" dirty="0"/>
            </a:p>
          </p:txBody>
        </p:sp>
        <p:sp>
          <p:nvSpPr>
            <p:cNvPr id="15" name="Rectangle 33"/>
            <p:cNvSpPr>
              <a:spLocks noChangeArrowheads="1"/>
            </p:cNvSpPr>
            <p:nvPr/>
          </p:nvSpPr>
          <p:spPr bwMode="auto">
            <a:xfrm>
              <a:off x="3181" y="2412"/>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rtl="0"/>
              <a:r>
                <a:rPr lang="fr" sz="1200" b="0" i="0" u="none" baseline="0">
                  <a:solidFill>
                    <a:srgbClr val="FFFF00"/>
                  </a:solidFill>
                </a:rPr>
                <a:t> </a:t>
              </a:r>
              <a:endParaRPr lang="fr" sz="1200" dirty="0"/>
            </a:p>
          </p:txBody>
        </p:sp>
        <p:sp>
          <p:nvSpPr>
            <p:cNvPr id="16" name="Rectangle 34"/>
            <p:cNvSpPr>
              <a:spLocks noChangeArrowheads="1"/>
            </p:cNvSpPr>
            <p:nvPr/>
          </p:nvSpPr>
          <p:spPr bwMode="auto">
            <a:xfrm>
              <a:off x="4173" y="2413"/>
              <a:ext cx="59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rtl="0"/>
              <a:r>
                <a:rPr lang="fr" sz="1200" b="1" i="0" u="none" baseline="0" dirty="0">
                  <a:solidFill>
                    <a:srgbClr val="FFFF00"/>
                  </a:solidFill>
                </a:rPr>
                <a:t>Abattage sélectif</a:t>
              </a:r>
              <a:endParaRPr lang="fr" sz="1200" dirty="0"/>
            </a:p>
          </p:txBody>
        </p:sp>
        <p:sp>
          <p:nvSpPr>
            <p:cNvPr id="17" name="Rectangle 35"/>
            <p:cNvSpPr>
              <a:spLocks noChangeArrowheads="1"/>
            </p:cNvSpPr>
            <p:nvPr/>
          </p:nvSpPr>
          <p:spPr bwMode="auto">
            <a:xfrm>
              <a:off x="4760" y="2413"/>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rtl="0"/>
              <a:r>
                <a:rPr lang="fr" sz="1200" b="0" i="0" u="none" baseline="0">
                  <a:solidFill>
                    <a:srgbClr val="FFFF00"/>
                  </a:solidFill>
                </a:rPr>
                <a:t> </a:t>
              </a:r>
              <a:endParaRPr lang="fr" sz="1200" dirty="0"/>
            </a:p>
          </p:txBody>
        </p:sp>
        <p:sp>
          <p:nvSpPr>
            <p:cNvPr id="18" name="Rectangle 36"/>
            <p:cNvSpPr>
              <a:spLocks noChangeArrowheads="1"/>
            </p:cNvSpPr>
            <p:nvPr/>
          </p:nvSpPr>
          <p:spPr bwMode="auto">
            <a:xfrm>
              <a:off x="4173" y="2527"/>
              <a:ext cx="547"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rtl="0"/>
              <a:r>
                <a:rPr lang="fr" sz="1200" b="1" i="0" u="none" baseline="0" dirty="0">
                  <a:solidFill>
                    <a:srgbClr val="FFFF00"/>
                  </a:solidFill>
                </a:rPr>
                <a:t>et brûlage</a:t>
              </a:r>
            </a:p>
            <a:p>
              <a:pPr algn="l" rtl="0"/>
              <a:r>
                <a:rPr lang="fr" sz="1200" b="1" i="0" u="none" baseline="0" dirty="0">
                  <a:solidFill>
                    <a:srgbClr val="FFFF00"/>
                  </a:solidFill>
                </a:rPr>
                <a:t>anciens</a:t>
              </a:r>
              <a:endParaRPr lang="fr" sz="1200" dirty="0"/>
            </a:p>
          </p:txBody>
        </p:sp>
        <p:sp>
          <p:nvSpPr>
            <p:cNvPr id="19" name="Rectangle 37"/>
            <p:cNvSpPr>
              <a:spLocks noChangeArrowheads="1"/>
            </p:cNvSpPr>
            <p:nvPr/>
          </p:nvSpPr>
          <p:spPr bwMode="auto">
            <a:xfrm>
              <a:off x="4516" y="2527"/>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rtl="0"/>
              <a:r>
                <a:rPr lang="fr" sz="1200" b="0" i="0" u="none" baseline="0">
                  <a:solidFill>
                    <a:srgbClr val="FFFF00"/>
                  </a:solidFill>
                </a:rPr>
                <a:t> </a:t>
              </a:r>
              <a:endParaRPr lang="fr" sz="1200" dirty="0"/>
            </a:p>
          </p:txBody>
        </p:sp>
        <p:sp>
          <p:nvSpPr>
            <p:cNvPr id="20" name="Freeform 38"/>
            <p:cNvSpPr>
              <a:spLocks noEditPoints="1"/>
            </p:cNvSpPr>
            <p:nvPr/>
          </p:nvSpPr>
          <p:spPr bwMode="auto">
            <a:xfrm>
              <a:off x="3331" y="994"/>
              <a:ext cx="1318" cy="758"/>
            </a:xfrm>
            <a:custGeom>
              <a:avLst/>
              <a:gdLst>
                <a:gd name="T0" fmla="*/ 1168 w 1318"/>
                <a:gd name="T1" fmla="*/ 408 h 758"/>
                <a:gd name="T2" fmla="*/ 1208 w 1318"/>
                <a:gd name="T3" fmla="*/ 401 h 758"/>
                <a:gd name="T4" fmla="*/ 1247 w 1318"/>
                <a:gd name="T5" fmla="*/ 289 h 758"/>
                <a:gd name="T6" fmla="*/ 1299 w 1318"/>
                <a:gd name="T7" fmla="*/ 242 h 758"/>
                <a:gd name="T8" fmla="*/ 1318 w 1318"/>
                <a:gd name="T9" fmla="*/ 225 h 758"/>
                <a:gd name="T10" fmla="*/ 1270 w 1318"/>
                <a:gd name="T11" fmla="*/ 229 h 758"/>
                <a:gd name="T12" fmla="*/ 1223 w 1318"/>
                <a:gd name="T13" fmla="*/ 200 h 758"/>
                <a:gd name="T14" fmla="*/ 1224 w 1318"/>
                <a:gd name="T15" fmla="*/ 174 h 758"/>
                <a:gd name="T16" fmla="*/ 1176 w 1318"/>
                <a:gd name="T17" fmla="*/ 216 h 758"/>
                <a:gd name="T18" fmla="*/ 1033 w 1318"/>
                <a:gd name="T19" fmla="*/ 244 h 758"/>
                <a:gd name="T20" fmla="*/ 1006 w 1318"/>
                <a:gd name="T21" fmla="*/ 215 h 758"/>
                <a:gd name="T22" fmla="*/ 892 w 1318"/>
                <a:gd name="T23" fmla="*/ 244 h 758"/>
                <a:gd name="T24" fmla="*/ 834 w 1318"/>
                <a:gd name="T25" fmla="*/ 244 h 758"/>
                <a:gd name="T26" fmla="*/ 828 w 1318"/>
                <a:gd name="T27" fmla="*/ 200 h 758"/>
                <a:gd name="T28" fmla="*/ 793 w 1318"/>
                <a:gd name="T29" fmla="*/ 154 h 758"/>
                <a:gd name="T30" fmla="*/ 754 w 1318"/>
                <a:gd name="T31" fmla="*/ 149 h 758"/>
                <a:gd name="T32" fmla="*/ 664 w 1318"/>
                <a:gd name="T33" fmla="*/ 72 h 758"/>
                <a:gd name="T34" fmla="*/ 606 w 1318"/>
                <a:gd name="T35" fmla="*/ 43 h 758"/>
                <a:gd name="T36" fmla="*/ 577 w 1318"/>
                <a:gd name="T37" fmla="*/ 43 h 758"/>
                <a:gd name="T38" fmla="*/ 503 w 1318"/>
                <a:gd name="T39" fmla="*/ 102 h 758"/>
                <a:gd name="T40" fmla="*/ 451 w 1318"/>
                <a:gd name="T41" fmla="*/ 70 h 758"/>
                <a:gd name="T42" fmla="*/ 451 w 1318"/>
                <a:gd name="T43" fmla="*/ 44 h 758"/>
                <a:gd name="T44" fmla="*/ 413 w 1318"/>
                <a:gd name="T45" fmla="*/ 88 h 758"/>
                <a:gd name="T46" fmla="*/ 271 w 1318"/>
                <a:gd name="T47" fmla="*/ 87 h 758"/>
                <a:gd name="T48" fmla="*/ 219 w 1318"/>
                <a:gd name="T49" fmla="*/ 67 h 758"/>
                <a:gd name="T50" fmla="*/ 225 w 1318"/>
                <a:gd name="T51" fmla="*/ 41 h 758"/>
                <a:gd name="T52" fmla="*/ 263 w 1318"/>
                <a:gd name="T53" fmla="*/ 5 h 758"/>
                <a:gd name="T54" fmla="*/ 283 w 1318"/>
                <a:gd name="T55" fmla="*/ 5 h 758"/>
                <a:gd name="T56" fmla="*/ 245 w 1318"/>
                <a:gd name="T57" fmla="*/ 21 h 758"/>
                <a:gd name="T58" fmla="*/ 227 w 1318"/>
                <a:gd name="T59" fmla="*/ 0 h 758"/>
                <a:gd name="T60" fmla="*/ 181 w 1318"/>
                <a:gd name="T61" fmla="*/ 23 h 758"/>
                <a:gd name="T62" fmla="*/ 79 w 1318"/>
                <a:gd name="T63" fmla="*/ 72 h 758"/>
                <a:gd name="T64" fmla="*/ 22 w 1318"/>
                <a:gd name="T65" fmla="*/ 72 h 758"/>
                <a:gd name="T66" fmla="*/ 0 w 1318"/>
                <a:gd name="T67" fmla="*/ 61 h 758"/>
                <a:gd name="T68" fmla="*/ 22 w 1318"/>
                <a:gd name="T69" fmla="*/ 43 h 758"/>
                <a:gd name="T70" fmla="*/ 101 w 1318"/>
                <a:gd name="T71" fmla="*/ 123 h 758"/>
                <a:gd name="T72" fmla="*/ 87 w 1318"/>
                <a:gd name="T73" fmla="*/ 157 h 758"/>
                <a:gd name="T74" fmla="*/ 87 w 1318"/>
                <a:gd name="T75" fmla="*/ 215 h 758"/>
                <a:gd name="T76" fmla="*/ 119 w 1318"/>
                <a:gd name="T77" fmla="*/ 235 h 758"/>
                <a:gd name="T78" fmla="*/ 130 w 1318"/>
                <a:gd name="T79" fmla="*/ 315 h 758"/>
                <a:gd name="T80" fmla="*/ 130 w 1318"/>
                <a:gd name="T81" fmla="*/ 347 h 758"/>
                <a:gd name="T82" fmla="*/ 160 w 1318"/>
                <a:gd name="T83" fmla="*/ 431 h 758"/>
                <a:gd name="T84" fmla="*/ 216 w 1318"/>
                <a:gd name="T85" fmla="*/ 431 h 758"/>
                <a:gd name="T86" fmla="*/ 283 w 1318"/>
                <a:gd name="T87" fmla="*/ 475 h 758"/>
                <a:gd name="T88" fmla="*/ 336 w 1318"/>
                <a:gd name="T89" fmla="*/ 510 h 758"/>
                <a:gd name="T90" fmla="*/ 398 w 1318"/>
                <a:gd name="T91" fmla="*/ 501 h 758"/>
                <a:gd name="T92" fmla="*/ 454 w 1318"/>
                <a:gd name="T93" fmla="*/ 521 h 758"/>
                <a:gd name="T94" fmla="*/ 477 w 1318"/>
                <a:gd name="T95" fmla="*/ 544 h 758"/>
                <a:gd name="T96" fmla="*/ 492 w 1318"/>
                <a:gd name="T97" fmla="*/ 632 h 758"/>
                <a:gd name="T98" fmla="*/ 527 w 1318"/>
                <a:gd name="T99" fmla="*/ 650 h 758"/>
                <a:gd name="T100" fmla="*/ 599 w 1318"/>
                <a:gd name="T101" fmla="*/ 723 h 758"/>
                <a:gd name="T102" fmla="*/ 635 w 1318"/>
                <a:gd name="T103" fmla="*/ 740 h 758"/>
                <a:gd name="T104" fmla="*/ 688 w 1318"/>
                <a:gd name="T105" fmla="*/ 723 h 758"/>
                <a:gd name="T106" fmla="*/ 785 w 1318"/>
                <a:gd name="T107" fmla="*/ 655 h 758"/>
                <a:gd name="T108" fmla="*/ 875 w 1318"/>
                <a:gd name="T109" fmla="*/ 649 h 758"/>
                <a:gd name="T110" fmla="*/ 890 w 1318"/>
                <a:gd name="T111" fmla="*/ 612 h 758"/>
                <a:gd name="T112" fmla="*/ 1022 w 1318"/>
                <a:gd name="T113" fmla="*/ 559 h 758"/>
                <a:gd name="T114" fmla="*/ 1060 w 1318"/>
                <a:gd name="T115" fmla="*/ 576 h 758"/>
                <a:gd name="T116" fmla="*/ 1147 w 1318"/>
                <a:gd name="T117" fmla="*/ 531 h 758"/>
                <a:gd name="T118" fmla="*/ 1118 w 1318"/>
                <a:gd name="T119" fmla="*/ 501 h 7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318"/>
                <a:gd name="T181" fmla="*/ 0 h 758"/>
                <a:gd name="T182" fmla="*/ 1318 w 1318"/>
                <a:gd name="T183" fmla="*/ 758 h 7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318" h="758">
                  <a:moveTo>
                    <a:pt x="1121" y="480"/>
                  </a:moveTo>
                  <a:lnTo>
                    <a:pt x="1136" y="457"/>
                  </a:lnTo>
                  <a:lnTo>
                    <a:pt x="1161" y="472"/>
                  </a:lnTo>
                  <a:lnTo>
                    <a:pt x="1144" y="496"/>
                  </a:lnTo>
                  <a:lnTo>
                    <a:pt x="1121" y="480"/>
                  </a:lnTo>
                  <a:close/>
                  <a:moveTo>
                    <a:pt x="1153" y="433"/>
                  </a:moveTo>
                  <a:lnTo>
                    <a:pt x="1168" y="408"/>
                  </a:lnTo>
                  <a:lnTo>
                    <a:pt x="1192" y="425"/>
                  </a:lnTo>
                  <a:lnTo>
                    <a:pt x="1176" y="448"/>
                  </a:lnTo>
                  <a:lnTo>
                    <a:pt x="1153" y="433"/>
                  </a:lnTo>
                  <a:close/>
                  <a:moveTo>
                    <a:pt x="1183" y="385"/>
                  </a:moveTo>
                  <a:lnTo>
                    <a:pt x="1200" y="361"/>
                  </a:lnTo>
                  <a:lnTo>
                    <a:pt x="1223" y="378"/>
                  </a:lnTo>
                  <a:lnTo>
                    <a:pt x="1208" y="401"/>
                  </a:lnTo>
                  <a:lnTo>
                    <a:pt x="1183" y="385"/>
                  </a:lnTo>
                  <a:close/>
                  <a:moveTo>
                    <a:pt x="1215" y="338"/>
                  </a:moveTo>
                  <a:lnTo>
                    <a:pt x="1232" y="314"/>
                  </a:lnTo>
                  <a:lnTo>
                    <a:pt x="1255" y="329"/>
                  </a:lnTo>
                  <a:lnTo>
                    <a:pt x="1239" y="353"/>
                  </a:lnTo>
                  <a:lnTo>
                    <a:pt x="1215" y="338"/>
                  </a:lnTo>
                  <a:close/>
                  <a:moveTo>
                    <a:pt x="1247" y="289"/>
                  </a:moveTo>
                  <a:lnTo>
                    <a:pt x="1264" y="267"/>
                  </a:lnTo>
                  <a:lnTo>
                    <a:pt x="1287" y="282"/>
                  </a:lnTo>
                  <a:lnTo>
                    <a:pt x="1271" y="306"/>
                  </a:lnTo>
                  <a:lnTo>
                    <a:pt x="1247" y="289"/>
                  </a:lnTo>
                  <a:close/>
                  <a:moveTo>
                    <a:pt x="1279" y="242"/>
                  </a:moveTo>
                  <a:lnTo>
                    <a:pt x="1293" y="222"/>
                  </a:lnTo>
                  <a:lnTo>
                    <a:pt x="1299" y="242"/>
                  </a:lnTo>
                  <a:lnTo>
                    <a:pt x="1296" y="241"/>
                  </a:lnTo>
                  <a:lnTo>
                    <a:pt x="1308" y="215"/>
                  </a:lnTo>
                  <a:lnTo>
                    <a:pt x="1311" y="216"/>
                  </a:lnTo>
                  <a:lnTo>
                    <a:pt x="1314" y="218"/>
                  </a:lnTo>
                  <a:lnTo>
                    <a:pt x="1315" y="221"/>
                  </a:lnTo>
                  <a:lnTo>
                    <a:pt x="1317" y="222"/>
                  </a:lnTo>
                  <a:lnTo>
                    <a:pt x="1318" y="225"/>
                  </a:lnTo>
                  <a:lnTo>
                    <a:pt x="1318" y="229"/>
                  </a:lnTo>
                  <a:lnTo>
                    <a:pt x="1318" y="232"/>
                  </a:lnTo>
                  <a:lnTo>
                    <a:pt x="1318" y="235"/>
                  </a:lnTo>
                  <a:lnTo>
                    <a:pt x="1317" y="238"/>
                  </a:lnTo>
                  <a:lnTo>
                    <a:pt x="1303" y="259"/>
                  </a:lnTo>
                  <a:lnTo>
                    <a:pt x="1279" y="242"/>
                  </a:lnTo>
                  <a:close/>
                  <a:moveTo>
                    <a:pt x="1270" y="229"/>
                  </a:moveTo>
                  <a:lnTo>
                    <a:pt x="1244" y="215"/>
                  </a:lnTo>
                  <a:lnTo>
                    <a:pt x="1256" y="190"/>
                  </a:lnTo>
                  <a:lnTo>
                    <a:pt x="1282" y="203"/>
                  </a:lnTo>
                  <a:lnTo>
                    <a:pt x="1270" y="229"/>
                  </a:lnTo>
                  <a:close/>
                  <a:moveTo>
                    <a:pt x="1218" y="203"/>
                  </a:moveTo>
                  <a:lnTo>
                    <a:pt x="1212" y="200"/>
                  </a:lnTo>
                  <a:lnTo>
                    <a:pt x="1223" y="200"/>
                  </a:lnTo>
                  <a:lnTo>
                    <a:pt x="1203" y="207"/>
                  </a:lnTo>
                  <a:lnTo>
                    <a:pt x="1194" y="180"/>
                  </a:lnTo>
                  <a:lnTo>
                    <a:pt x="1214" y="174"/>
                  </a:lnTo>
                  <a:lnTo>
                    <a:pt x="1217" y="172"/>
                  </a:lnTo>
                  <a:lnTo>
                    <a:pt x="1220" y="172"/>
                  </a:lnTo>
                  <a:lnTo>
                    <a:pt x="1223" y="172"/>
                  </a:lnTo>
                  <a:lnTo>
                    <a:pt x="1224" y="174"/>
                  </a:lnTo>
                  <a:lnTo>
                    <a:pt x="1232" y="177"/>
                  </a:lnTo>
                  <a:lnTo>
                    <a:pt x="1218" y="203"/>
                  </a:lnTo>
                  <a:close/>
                  <a:moveTo>
                    <a:pt x="1176" y="216"/>
                  </a:moveTo>
                  <a:lnTo>
                    <a:pt x="1148" y="225"/>
                  </a:lnTo>
                  <a:lnTo>
                    <a:pt x="1139" y="198"/>
                  </a:lnTo>
                  <a:lnTo>
                    <a:pt x="1167" y="189"/>
                  </a:lnTo>
                  <a:lnTo>
                    <a:pt x="1176" y="216"/>
                  </a:lnTo>
                  <a:close/>
                  <a:moveTo>
                    <a:pt x="1121" y="235"/>
                  </a:moveTo>
                  <a:lnTo>
                    <a:pt x="1095" y="242"/>
                  </a:lnTo>
                  <a:lnTo>
                    <a:pt x="1086" y="216"/>
                  </a:lnTo>
                  <a:lnTo>
                    <a:pt x="1113" y="207"/>
                  </a:lnTo>
                  <a:lnTo>
                    <a:pt x="1121" y="235"/>
                  </a:lnTo>
                  <a:close/>
                  <a:moveTo>
                    <a:pt x="1062" y="244"/>
                  </a:moveTo>
                  <a:lnTo>
                    <a:pt x="1033" y="244"/>
                  </a:lnTo>
                  <a:lnTo>
                    <a:pt x="1033" y="215"/>
                  </a:lnTo>
                  <a:lnTo>
                    <a:pt x="1062" y="215"/>
                  </a:lnTo>
                  <a:lnTo>
                    <a:pt x="1062" y="244"/>
                  </a:lnTo>
                  <a:close/>
                  <a:moveTo>
                    <a:pt x="1006" y="244"/>
                  </a:moveTo>
                  <a:lnTo>
                    <a:pt x="977" y="244"/>
                  </a:lnTo>
                  <a:lnTo>
                    <a:pt x="977" y="215"/>
                  </a:lnTo>
                  <a:lnTo>
                    <a:pt x="1006" y="215"/>
                  </a:lnTo>
                  <a:lnTo>
                    <a:pt x="1006" y="244"/>
                  </a:lnTo>
                  <a:close/>
                  <a:moveTo>
                    <a:pt x="948" y="244"/>
                  </a:moveTo>
                  <a:lnTo>
                    <a:pt x="919" y="244"/>
                  </a:lnTo>
                  <a:lnTo>
                    <a:pt x="919" y="215"/>
                  </a:lnTo>
                  <a:lnTo>
                    <a:pt x="948" y="215"/>
                  </a:lnTo>
                  <a:lnTo>
                    <a:pt x="948" y="244"/>
                  </a:lnTo>
                  <a:close/>
                  <a:moveTo>
                    <a:pt x="892" y="244"/>
                  </a:moveTo>
                  <a:lnTo>
                    <a:pt x="875" y="244"/>
                  </a:lnTo>
                  <a:lnTo>
                    <a:pt x="863" y="244"/>
                  </a:lnTo>
                  <a:lnTo>
                    <a:pt x="863" y="215"/>
                  </a:lnTo>
                  <a:lnTo>
                    <a:pt x="875" y="215"/>
                  </a:lnTo>
                  <a:lnTo>
                    <a:pt x="892" y="215"/>
                  </a:lnTo>
                  <a:lnTo>
                    <a:pt x="892" y="244"/>
                  </a:lnTo>
                  <a:close/>
                  <a:moveTo>
                    <a:pt x="834" y="244"/>
                  </a:moveTo>
                  <a:lnTo>
                    <a:pt x="831" y="244"/>
                  </a:lnTo>
                  <a:lnTo>
                    <a:pt x="828" y="244"/>
                  </a:lnTo>
                  <a:lnTo>
                    <a:pt x="825" y="242"/>
                  </a:lnTo>
                  <a:lnTo>
                    <a:pt x="822" y="241"/>
                  </a:lnTo>
                  <a:lnTo>
                    <a:pt x="820" y="238"/>
                  </a:lnTo>
                  <a:lnTo>
                    <a:pt x="805" y="218"/>
                  </a:lnTo>
                  <a:lnTo>
                    <a:pt x="828" y="200"/>
                  </a:lnTo>
                  <a:lnTo>
                    <a:pt x="843" y="221"/>
                  </a:lnTo>
                  <a:lnTo>
                    <a:pt x="831" y="215"/>
                  </a:lnTo>
                  <a:lnTo>
                    <a:pt x="834" y="215"/>
                  </a:lnTo>
                  <a:lnTo>
                    <a:pt x="834" y="244"/>
                  </a:lnTo>
                  <a:close/>
                  <a:moveTo>
                    <a:pt x="787" y="195"/>
                  </a:moveTo>
                  <a:lnTo>
                    <a:pt x="770" y="172"/>
                  </a:lnTo>
                  <a:lnTo>
                    <a:pt x="793" y="154"/>
                  </a:lnTo>
                  <a:lnTo>
                    <a:pt x="810" y="177"/>
                  </a:lnTo>
                  <a:lnTo>
                    <a:pt x="787" y="195"/>
                  </a:lnTo>
                  <a:close/>
                  <a:moveTo>
                    <a:pt x="754" y="149"/>
                  </a:moveTo>
                  <a:lnTo>
                    <a:pt x="737" y="127"/>
                  </a:lnTo>
                  <a:lnTo>
                    <a:pt x="760" y="110"/>
                  </a:lnTo>
                  <a:lnTo>
                    <a:pt x="776" y="131"/>
                  </a:lnTo>
                  <a:lnTo>
                    <a:pt x="754" y="149"/>
                  </a:lnTo>
                  <a:close/>
                  <a:moveTo>
                    <a:pt x="719" y="104"/>
                  </a:moveTo>
                  <a:lnTo>
                    <a:pt x="702" y="81"/>
                  </a:lnTo>
                  <a:lnTo>
                    <a:pt x="725" y="64"/>
                  </a:lnTo>
                  <a:lnTo>
                    <a:pt x="741" y="87"/>
                  </a:lnTo>
                  <a:lnTo>
                    <a:pt x="719" y="104"/>
                  </a:lnTo>
                  <a:close/>
                  <a:moveTo>
                    <a:pt x="691" y="72"/>
                  </a:moveTo>
                  <a:lnTo>
                    <a:pt x="664" y="72"/>
                  </a:lnTo>
                  <a:lnTo>
                    <a:pt x="664" y="43"/>
                  </a:lnTo>
                  <a:lnTo>
                    <a:pt x="691" y="43"/>
                  </a:lnTo>
                  <a:lnTo>
                    <a:pt x="691" y="72"/>
                  </a:lnTo>
                  <a:close/>
                  <a:moveTo>
                    <a:pt x="635" y="72"/>
                  </a:moveTo>
                  <a:lnTo>
                    <a:pt x="617" y="72"/>
                  </a:lnTo>
                  <a:lnTo>
                    <a:pt x="606" y="72"/>
                  </a:lnTo>
                  <a:lnTo>
                    <a:pt x="606" y="43"/>
                  </a:lnTo>
                  <a:lnTo>
                    <a:pt x="617" y="43"/>
                  </a:lnTo>
                  <a:lnTo>
                    <a:pt x="635" y="43"/>
                  </a:lnTo>
                  <a:lnTo>
                    <a:pt x="635" y="72"/>
                  </a:lnTo>
                  <a:close/>
                  <a:moveTo>
                    <a:pt x="577" y="72"/>
                  </a:moveTo>
                  <a:lnTo>
                    <a:pt x="550" y="72"/>
                  </a:lnTo>
                  <a:lnTo>
                    <a:pt x="550" y="43"/>
                  </a:lnTo>
                  <a:lnTo>
                    <a:pt x="577" y="43"/>
                  </a:lnTo>
                  <a:lnTo>
                    <a:pt x="577" y="72"/>
                  </a:lnTo>
                  <a:close/>
                  <a:moveTo>
                    <a:pt x="544" y="67"/>
                  </a:moveTo>
                  <a:lnTo>
                    <a:pt x="544" y="96"/>
                  </a:lnTo>
                  <a:lnTo>
                    <a:pt x="517" y="96"/>
                  </a:lnTo>
                  <a:lnTo>
                    <a:pt x="517" y="67"/>
                  </a:lnTo>
                  <a:lnTo>
                    <a:pt x="544" y="67"/>
                  </a:lnTo>
                  <a:close/>
                  <a:moveTo>
                    <a:pt x="503" y="102"/>
                  </a:moveTo>
                  <a:lnTo>
                    <a:pt x="477" y="90"/>
                  </a:lnTo>
                  <a:lnTo>
                    <a:pt x="491" y="64"/>
                  </a:lnTo>
                  <a:lnTo>
                    <a:pt x="517" y="78"/>
                  </a:lnTo>
                  <a:lnTo>
                    <a:pt x="503" y="102"/>
                  </a:lnTo>
                  <a:close/>
                  <a:moveTo>
                    <a:pt x="453" y="78"/>
                  </a:moveTo>
                  <a:lnTo>
                    <a:pt x="438" y="70"/>
                  </a:lnTo>
                  <a:lnTo>
                    <a:pt x="451" y="70"/>
                  </a:lnTo>
                  <a:lnTo>
                    <a:pt x="439" y="76"/>
                  </a:lnTo>
                  <a:lnTo>
                    <a:pt x="427" y="50"/>
                  </a:lnTo>
                  <a:lnTo>
                    <a:pt x="438" y="44"/>
                  </a:lnTo>
                  <a:lnTo>
                    <a:pt x="441" y="44"/>
                  </a:lnTo>
                  <a:lnTo>
                    <a:pt x="444" y="43"/>
                  </a:lnTo>
                  <a:lnTo>
                    <a:pt x="448" y="44"/>
                  </a:lnTo>
                  <a:lnTo>
                    <a:pt x="451" y="44"/>
                  </a:lnTo>
                  <a:lnTo>
                    <a:pt x="465" y="52"/>
                  </a:lnTo>
                  <a:lnTo>
                    <a:pt x="453" y="78"/>
                  </a:lnTo>
                  <a:close/>
                  <a:moveTo>
                    <a:pt x="413" y="88"/>
                  </a:moveTo>
                  <a:lnTo>
                    <a:pt x="389" y="102"/>
                  </a:lnTo>
                  <a:lnTo>
                    <a:pt x="375" y="76"/>
                  </a:lnTo>
                  <a:lnTo>
                    <a:pt x="401" y="63"/>
                  </a:lnTo>
                  <a:lnTo>
                    <a:pt x="413" y="88"/>
                  </a:lnTo>
                  <a:close/>
                  <a:moveTo>
                    <a:pt x="353" y="113"/>
                  </a:moveTo>
                  <a:lnTo>
                    <a:pt x="325" y="105"/>
                  </a:lnTo>
                  <a:lnTo>
                    <a:pt x="335" y="78"/>
                  </a:lnTo>
                  <a:lnTo>
                    <a:pt x="362" y="87"/>
                  </a:lnTo>
                  <a:lnTo>
                    <a:pt x="353" y="113"/>
                  </a:lnTo>
                  <a:close/>
                  <a:moveTo>
                    <a:pt x="298" y="96"/>
                  </a:moveTo>
                  <a:lnTo>
                    <a:pt x="271" y="87"/>
                  </a:lnTo>
                  <a:lnTo>
                    <a:pt x="280" y="60"/>
                  </a:lnTo>
                  <a:lnTo>
                    <a:pt x="307" y="69"/>
                  </a:lnTo>
                  <a:lnTo>
                    <a:pt x="298" y="96"/>
                  </a:lnTo>
                  <a:close/>
                  <a:moveTo>
                    <a:pt x="243" y="78"/>
                  </a:moveTo>
                  <a:lnTo>
                    <a:pt x="225" y="72"/>
                  </a:lnTo>
                  <a:lnTo>
                    <a:pt x="222" y="70"/>
                  </a:lnTo>
                  <a:lnTo>
                    <a:pt x="219" y="67"/>
                  </a:lnTo>
                  <a:lnTo>
                    <a:pt x="218" y="64"/>
                  </a:lnTo>
                  <a:lnTo>
                    <a:pt x="216" y="61"/>
                  </a:lnTo>
                  <a:lnTo>
                    <a:pt x="216" y="56"/>
                  </a:lnTo>
                  <a:lnTo>
                    <a:pt x="216" y="53"/>
                  </a:lnTo>
                  <a:lnTo>
                    <a:pt x="218" y="50"/>
                  </a:lnTo>
                  <a:lnTo>
                    <a:pt x="219" y="47"/>
                  </a:lnTo>
                  <a:lnTo>
                    <a:pt x="225" y="41"/>
                  </a:lnTo>
                  <a:lnTo>
                    <a:pt x="245" y="61"/>
                  </a:lnTo>
                  <a:lnTo>
                    <a:pt x="240" y="67"/>
                  </a:lnTo>
                  <a:lnTo>
                    <a:pt x="234" y="44"/>
                  </a:lnTo>
                  <a:lnTo>
                    <a:pt x="253" y="50"/>
                  </a:lnTo>
                  <a:lnTo>
                    <a:pt x="243" y="78"/>
                  </a:lnTo>
                  <a:close/>
                  <a:moveTo>
                    <a:pt x="245" y="21"/>
                  </a:moveTo>
                  <a:lnTo>
                    <a:pt x="263" y="5"/>
                  </a:lnTo>
                  <a:lnTo>
                    <a:pt x="272" y="29"/>
                  </a:lnTo>
                  <a:lnTo>
                    <a:pt x="268" y="29"/>
                  </a:lnTo>
                  <a:lnTo>
                    <a:pt x="268" y="0"/>
                  </a:lnTo>
                  <a:lnTo>
                    <a:pt x="272" y="0"/>
                  </a:lnTo>
                  <a:lnTo>
                    <a:pt x="277" y="0"/>
                  </a:lnTo>
                  <a:lnTo>
                    <a:pt x="280" y="3"/>
                  </a:lnTo>
                  <a:lnTo>
                    <a:pt x="283" y="5"/>
                  </a:lnTo>
                  <a:lnTo>
                    <a:pt x="286" y="9"/>
                  </a:lnTo>
                  <a:lnTo>
                    <a:pt x="286" y="14"/>
                  </a:lnTo>
                  <a:lnTo>
                    <a:pt x="286" y="17"/>
                  </a:lnTo>
                  <a:lnTo>
                    <a:pt x="284" y="21"/>
                  </a:lnTo>
                  <a:lnTo>
                    <a:pt x="283" y="25"/>
                  </a:lnTo>
                  <a:lnTo>
                    <a:pt x="266" y="41"/>
                  </a:lnTo>
                  <a:lnTo>
                    <a:pt x="245" y="21"/>
                  </a:lnTo>
                  <a:close/>
                  <a:moveTo>
                    <a:pt x="239" y="29"/>
                  </a:moveTo>
                  <a:lnTo>
                    <a:pt x="230" y="29"/>
                  </a:lnTo>
                  <a:lnTo>
                    <a:pt x="236" y="28"/>
                  </a:lnTo>
                  <a:lnTo>
                    <a:pt x="219" y="35"/>
                  </a:lnTo>
                  <a:lnTo>
                    <a:pt x="207" y="11"/>
                  </a:lnTo>
                  <a:lnTo>
                    <a:pt x="224" y="2"/>
                  </a:lnTo>
                  <a:lnTo>
                    <a:pt x="227" y="0"/>
                  </a:lnTo>
                  <a:lnTo>
                    <a:pt x="230" y="0"/>
                  </a:lnTo>
                  <a:lnTo>
                    <a:pt x="239" y="0"/>
                  </a:lnTo>
                  <a:lnTo>
                    <a:pt x="239" y="29"/>
                  </a:lnTo>
                  <a:close/>
                  <a:moveTo>
                    <a:pt x="193" y="49"/>
                  </a:moveTo>
                  <a:lnTo>
                    <a:pt x="169" y="61"/>
                  </a:lnTo>
                  <a:lnTo>
                    <a:pt x="155" y="35"/>
                  </a:lnTo>
                  <a:lnTo>
                    <a:pt x="181" y="23"/>
                  </a:lnTo>
                  <a:lnTo>
                    <a:pt x="193" y="49"/>
                  </a:lnTo>
                  <a:close/>
                  <a:moveTo>
                    <a:pt x="136" y="72"/>
                  </a:moveTo>
                  <a:lnTo>
                    <a:pt x="107" y="72"/>
                  </a:lnTo>
                  <a:lnTo>
                    <a:pt x="107" y="43"/>
                  </a:lnTo>
                  <a:lnTo>
                    <a:pt x="136" y="43"/>
                  </a:lnTo>
                  <a:lnTo>
                    <a:pt x="136" y="72"/>
                  </a:lnTo>
                  <a:close/>
                  <a:moveTo>
                    <a:pt x="79" y="72"/>
                  </a:moveTo>
                  <a:lnTo>
                    <a:pt x="58" y="72"/>
                  </a:lnTo>
                  <a:lnTo>
                    <a:pt x="51" y="72"/>
                  </a:lnTo>
                  <a:lnTo>
                    <a:pt x="51" y="43"/>
                  </a:lnTo>
                  <a:lnTo>
                    <a:pt x="58" y="43"/>
                  </a:lnTo>
                  <a:lnTo>
                    <a:pt x="79" y="43"/>
                  </a:lnTo>
                  <a:lnTo>
                    <a:pt x="79" y="72"/>
                  </a:lnTo>
                  <a:close/>
                  <a:moveTo>
                    <a:pt x="22" y="72"/>
                  </a:moveTo>
                  <a:lnTo>
                    <a:pt x="14" y="72"/>
                  </a:lnTo>
                  <a:lnTo>
                    <a:pt x="25" y="47"/>
                  </a:lnTo>
                  <a:lnTo>
                    <a:pt x="40" y="63"/>
                  </a:lnTo>
                  <a:lnTo>
                    <a:pt x="20" y="82"/>
                  </a:lnTo>
                  <a:lnTo>
                    <a:pt x="5" y="67"/>
                  </a:lnTo>
                  <a:lnTo>
                    <a:pt x="2" y="64"/>
                  </a:lnTo>
                  <a:lnTo>
                    <a:pt x="0" y="61"/>
                  </a:lnTo>
                  <a:lnTo>
                    <a:pt x="0" y="56"/>
                  </a:lnTo>
                  <a:lnTo>
                    <a:pt x="2" y="52"/>
                  </a:lnTo>
                  <a:lnTo>
                    <a:pt x="3" y="49"/>
                  </a:lnTo>
                  <a:lnTo>
                    <a:pt x="7" y="46"/>
                  </a:lnTo>
                  <a:lnTo>
                    <a:pt x="10" y="44"/>
                  </a:lnTo>
                  <a:lnTo>
                    <a:pt x="14" y="43"/>
                  </a:lnTo>
                  <a:lnTo>
                    <a:pt x="22" y="43"/>
                  </a:lnTo>
                  <a:lnTo>
                    <a:pt x="22" y="72"/>
                  </a:lnTo>
                  <a:close/>
                  <a:moveTo>
                    <a:pt x="60" y="82"/>
                  </a:moveTo>
                  <a:lnTo>
                    <a:pt x="79" y="102"/>
                  </a:lnTo>
                  <a:lnTo>
                    <a:pt x="60" y="123"/>
                  </a:lnTo>
                  <a:lnTo>
                    <a:pt x="40" y="102"/>
                  </a:lnTo>
                  <a:lnTo>
                    <a:pt x="60" y="82"/>
                  </a:lnTo>
                  <a:close/>
                  <a:moveTo>
                    <a:pt x="101" y="123"/>
                  </a:moveTo>
                  <a:lnTo>
                    <a:pt x="111" y="134"/>
                  </a:lnTo>
                  <a:lnTo>
                    <a:pt x="113" y="136"/>
                  </a:lnTo>
                  <a:lnTo>
                    <a:pt x="114" y="139"/>
                  </a:lnTo>
                  <a:lnTo>
                    <a:pt x="114" y="140"/>
                  </a:lnTo>
                  <a:lnTo>
                    <a:pt x="114" y="143"/>
                  </a:lnTo>
                  <a:lnTo>
                    <a:pt x="114" y="157"/>
                  </a:lnTo>
                  <a:lnTo>
                    <a:pt x="87" y="157"/>
                  </a:lnTo>
                  <a:lnTo>
                    <a:pt x="87" y="143"/>
                  </a:lnTo>
                  <a:lnTo>
                    <a:pt x="90" y="154"/>
                  </a:lnTo>
                  <a:lnTo>
                    <a:pt x="79" y="143"/>
                  </a:lnTo>
                  <a:lnTo>
                    <a:pt x="101" y="123"/>
                  </a:lnTo>
                  <a:close/>
                  <a:moveTo>
                    <a:pt x="114" y="186"/>
                  </a:moveTo>
                  <a:lnTo>
                    <a:pt x="114" y="215"/>
                  </a:lnTo>
                  <a:lnTo>
                    <a:pt x="87" y="215"/>
                  </a:lnTo>
                  <a:lnTo>
                    <a:pt x="87" y="186"/>
                  </a:lnTo>
                  <a:lnTo>
                    <a:pt x="114" y="186"/>
                  </a:lnTo>
                  <a:close/>
                  <a:moveTo>
                    <a:pt x="119" y="235"/>
                  </a:moveTo>
                  <a:lnTo>
                    <a:pt x="133" y="261"/>
                  </a:lnTo>
                  <a:lnTo>
                    <a:pt x="107" y="273"/>
                  </a:lnTo>
                  <a:lnTo>
                    <a:pt x="93" y="248"/>
                  </a:lnTo>
                  <a:lnTo>
                    <a:pt x="119" y="235"/>
                  </a:lnTo>
                  <a:close/>
                  <a:moveTo>
                    <a:pt x="145" y="286"/>
                  </a:moveTo>
                  <a:lnTo>
                    <a:pt x="157" y="309"/>
                  </a:lnTo>
                  <a:lnTo>
                    <a:pt x="157" y="312"/>
                  </a:lnTo>
                  <a:lnTo>
                    <a:pt x="158" y="315"/>
                  </a:lnTo>
                  <a:lnTo>
                    <a:pt x="158" y="318"/>
                  </a:lnTo>
                  <a:lnTo>
                    <a:pt x="130" y="318"/>
                  </a:lnTo>
                  <a:lnTo>
                    <a:pt x="130" y="315"/>
                  </a:lnTo>
                  <a:lnTo>
                    <a:pt x="131" y="321"/>
                  </a:lnTo>
                  <a:lnTo>
                    <a:pt x="119" y="299"/>
                  </a:lnTo>
                  <a:lnTo>
                    <a:pt x="145" y="286"/>
                  </a:lnTo>
                  <a:close/>
                  <a:moveTo>
                    <a:pt x="158" y="347"/>
                  </a:moveTo>
                  <a:lnTo>
                    <a:pt x="158" y="375"/>
                  </a:lnTo>
                  <a:lnTo>
                    <a:pt x="130" y="375"/>
                  </a:lnTo>
                  <a:lnTo>
                    <a:pt x="130" y="347"/>
                  </a:lnTo>
                  <a:lnTo>
                    <a:pt x="158" y="347"/>
                  </a:lnTo>
                  <a:close/>
                  <a:moveTo>
                    <a:pt x="158" y="404"/>
                  </a:moveTo>
                  <a:lnTo>
                    <a:pt x="158" y="433"/>
                  </a:lnTo>
                  <a:lnTo>
                    <a:pt x="130" y="433"/>
                  </a:lnTo>
                  <a:lnTo>
                    <a:pt x="130" y="404"/>
                  </a:lnTo>
                  <a:lnTo>
                    <a:pt x="158" y="404"/>
                  </a:lnTo>
                  <a:close/>
                  <a:moveTo>
                    <a:pt x="160" y="431"/>
                  </a:moveTo>
                  <a:lnTo>
                    <a:pt x="187" y="431"/>
                  </a:lnTo>
                  <a:lnTo>
                    <a:pt x="189" y="431"/>
                  </a:lnTo>
                  <a:lnTo>
                    <a:pt x="189" y="458"/>
                  </a:lnTo>
                  <a:lnTo>
                    <a:pt x="187" y="458"/>
                  </a:lnTo>
                  <a:lnTo>
                    <a:pt x="160" y="458"/>
                  </a:lnTo>
                  <a:lnTo>
                    <a:pt x="160" y="431"/>
                  </a:lnTo>
                  <a:close/>
                  <a:moveTo>
                    <a:pt x="216" y="431"/>
                  </a:moveTo>
                  <a:lnTo>
                    <a:pt x="245" y="431"/>
                  </a:lnTo>
                  <a:lnTo>
                    <a:pt x="245" y="458"/>
                  </a:lnTo>
                  <a:lnTo>
                    <a:pt x="216" y="458"/>
                  </a:lnTo>
                  <a:lnTo>
                    <a:pt x="216" y="431"/>
                  </a:lnTo>
                  <a:close/>
                  <a:moveTo>
                    <a:pt x="283" y="436"/>
                  </a:moveTo>
                  <a:lnTo>
                    <a:pt x="304" y="455"/>
                  </a:lnTo>
                  <a:lnTo>
                    <a:pt x="283" y="475"/>
                  </a:lnTo>
                  <a:lnTo>
                    <a:pt x="263" y="455"/>
                  </a:lnTo>
                  <a:lnTo>
                    <a:pt x="283" y="436"/>
                  </a:lnTo>
                  <a:close/>
                  <a:moveTo>
                    <a:pt x="324" y="475"/>
                  </a:moveTo>
                  <a:lnTo>
                    <a:pt x="325" y="478"/>
                  </a:lnTo>
                  <a:lnTo>
                    <a:pt x="319" y="474"/>
                  </a:lnTo>
                  <a:lnTo>
                    <a:pt x="345" y="483"/>
                  </a:lnTo>
                  <a:lnTo>
                    <a:pt x="336" y="510"/>
                  </a:lnTo>
                  <a:lnTo>
                    <a:pt x="312" y="501"/>
                  </a:lnTo>
                  <a:lnTo>
                    <a:pt x="309" y="500"/>
                  </a:lnTo>
                  <a:lnTo>
                    <a:pt x="306" y="498"/>
                  </a:lnTo>
                  <a:lnTo>
                    <a:pt x="304" y="496"/>
                  </a:lnTo>
                  <a:lnTo>
                    <a:pt x="324" y="475"/>
                  </a:lnTo>
                  <a:close/>
                  <a:moveTo>
                    <a:pt x="371" y="492"/>
                  </a:moveTo>
                  <a:lnTo>
                    <a:pt x="398" y="501"/>
                  </a:lnTo>
                  <a:lnTo>
                    <a:pt x="389" y="527"/>
                  </a:lnTo>
                  <a:lnTo>
                    <a:pt x="362" y="518"/>
                  </a:lnTo>
                  <a:lnTo>
                    <a:pt x="371" y="492"/>
                  </a:lnTo>
                  <a:close/>
                  <a:moveTo>
                    <a:pt x="426" y="510"/>
                  </a:moveTo>
                  <a:lnTo>
                    <a:pt x="448" y="518"/>
                  </a:lnTo>
                  <a:lnTo>
                    <a:pt x="451" y="519"/>
                  </a:lnTo>
                  <a:lnTo>
                    <a:pt x="454" y="521"/>
                  </a:lnTo>
                  <a:lnTo>
                    <a:pt x="457" y="524"/>
                  </a:lnTo>
                  <a:lnTo>
                    <a:pt x="438" y="544"/>
                  </a:lnTo>
                  <a:lnTo>
                    <a:pt x="435" y="541"/>
                  </a:lnTo>
                  <a:lnTo>
                    <a:pt x="441" y="544"/>
                  </a:lnTo>
                  <a:lnTo>
                    <a:pt x="416" y="536"/>
                  </a:lnTo>
                  <a:lnTo>
                    <a:pt x="426" y="510"/>
                  </a:lnTo>
                  <a:close/>
                  <a:moveTo>
                    <a:pt x="477" y="544"/>
                  </a:moveTo>
                  <a:lnTo>
                    <a:pt x="497" y="563"/>
                  </a:lnTo>
                  <a:lnTo>
                    <a:pt x="477" y="583"/>
                  </a:lnTo>
                  <a:lnTo>
                    <a:pt x="457" y="563"/>
                  </a:lnTo>
                  <a:lnTo>
                    <a:pt x="477" y="544"/>
                  </a:lnTo>
                  <a:close/>
                  <a:moveTo>
                    <a:pt x="511" y="597"/>
                  </a:moveTo>
                  <a:lnTo>
                    <a:pt x="520" y="623"/>
                  </a:lnTo>
                  <a:lnTo>
                    <a:pt x="492" y="632"/>
                  </a:lnTo>
                  <a:lnTo>
                    <a:pt x="483" y="605"/>
                  </a:lnTo>
                  <a:lnTo>
                    <a:pt x="511" y="597"/>
                  </a:lnTo>
                  <a:close/>
                  <a:moveTo>
                    <a:pt x="527" y="650"/>
                  </a:moveTo>
                  <a:lnTo>
                    <a:pt x="536" y="678"/>
                  </a:lnTo>
                  <a:lnTo>
                    <a:pt x="511" y="687"/>
                  </a:lnTo>
                  <a:lnTo>
                    <a:pt x="502" y="659"/>
                  </a:lnTo>
                  <a:lnTo>
                    <a:pt x="527" y="650"/>
                  </a:lnTo>
                  <a:close/>
                  <a:moveTo>
                    <a:pt x="546" y="697"/>
                  </a:moveTo>
                  <a:lnTo>
                    <a:pt x="565" y="717"/>
                  </a:lnTo>
                  <a:lnTo>
                    <a:pt x="546" y="737"/>
                  </a:lnTo>
                  <a:lnTo>
                    <a:pt x="526" y="717"/>
                  </a:lnTo>
                  <a:lnTo>
                    <a:pt x="546" y="697"/>
                  </a:lnTo>
                  <a:close/>
                  <a:moveTo>
                    <a:pt x="571" y="731"/>
                  </a:moveTo>
                  <a:lnTo>
                    <a:pt x="599" y="723"/>
                  </a:lnTo>
                  <a:lnTo>
                    <a:pt x="608" y="749"/>
                  </a:lnTo>
                  <a:lnTo>
                    <a:pt x="580" y="758"/>
                  </a:lnTo>
                  <a:lnTo>
                    <a:pt x="571" y="731"/>
                  </a:lnTo>
                  <a:close/>
                  <a:moveTo>
                    <a:pt x="626" y="714"/>
                  </a:moveTo>
                  <a:lnTo>
                    <a:pt x="653" y="705"/>
                  </a:lnTo>
                  <a:lnTo>
                    <a:pt x="661" y="731"/>
                  </a:lnTo>
                  <a:lnTo>
                    <a:pt x="635" y="740"/>
                  </a:lnTo>
                  <a:lnTo>
                    <a:pt x="626" y="714"/>
                  </a:lnTo>
                  <a:close/>
                  <a:moveTo>
                    <a:pt x="679" y="696"/>
                  </a:moveTo>
                  <a:lnTo>
                    <a:pt x="697" y="690"/>
                  </a:lnTo>
                  <a:lnTo>
                    <a:pt x="705" y="687"/>
                  </a:lnTo>
                  <a:lnTo>
                    <a:pt x="716" y="713"/>
                  </a:lnTo>
                  <a:lnTo>
                    <a:pt x="707" y="717"/>
                  </a:lnTo>
                  <a:lnTo>
                    <a:pt x="688" y="723"/>
                  </a:lnTo>
                  <a:lnTo>
                    <a:pt x="679" y="696"/>
                  </a:lnTo>
                  <a:close/>
                  <a:moveTo>
                    <a:pt x="732" y="676"/>
                  </a:moveTo>
                  <a:lnTo>
                    <a:pt x="758" y="665"/>
                  </a:lnTo>
                  <a:lnTo>
                    <a:pt x="769" y="691"/>
                  </a:lnTo>
                  <a:lnTo>
                    <a:pt x="743" y="702"/>
                  </a:lnTo>
                  <a:lnTo>
                    <a:pt x="732" y="676"/>
                  </a:lnTo>
                  <a:close/>
                  <a:moveTo>
                    <a:pt x="785" y="655"/>
                  </a:moveTo>
                  <a:lnTo>
                    <a:pt x="811" y="644"/>
                  </a:lnTo>
                  <a:lnTo>
                    <a:pt x="822" y="670"/>
                  </a:lnTo>
                  <a:lnTo>
                    <a:pt x="796" y="681"/>
                  </a:lnTo>
                  <a:lnTo>
                    <a:pt x="785" y="655"/>
                  </a:lnTo>
                  <a:close/>
                  <a:moveTo>
                    <a:pt x="839" y="634"/>
                  </a:moveTo>
                  <a:lnTo>
                    <a:pt x="864" y="623"/>
                  </a:lnTo>
                  <a:lnTo>
                    <a:pt x="875" y="649"/>
                  </a:lnTo>
                  <a:lnTo>
                    <a:pt x="848" y="659"/>
                  </a:lnTo>
                  <a:lnTo>
                    <a:pt x="839" y="634"/>
                  </a:lnTo>
                  <a:close/>
                  <a:moveTo>
                    <a:pt x="890" y="612"/>
                  </a:moveTo>
                  <a:lnTo>
                    <a:pt x="918" y="602"/>
                  </a:lnTo>
                  <a:lnTo>
                    <a:pt x="928" y="629"/>
                  </a:lnTo>
                  <a:lnTo>
                    <a:pt x="901" y="638"/>
                  </a:lnTo>
                  <a:lnTo>
                    <a:pt x="890" y="612"/>
                  </a:lnTo>
                  <a:close/>
                  <a:moveTo>
                    <a:pt x="943" y="591"/>
                  </a:moveTo>
                  <a:lnTo>
                    <a:pt x="971" y="580"/>
                  </a:lnTo>
                  <a:lnTo>
                    <a:pt x="981" y="608"/>
                  </a:lnTo>
                  <a:lnTo>
                    <a:pt x="954" y="618"/>
                  </a:lnTo>
                  <a:lnTo>
                    <a:pt x="943" y="591"/>
                  </a:lnTo>
                  <a:close/>
                  <a:moveTo>
                    <a:pt x="997" y="570"/>
                  </a:moveTo>
                  <a:lnTo>
                    <a:pt x="1022" y="559"/>
                  </a:lnTo>
                  <a:lnTo>
                    <a:pt x="1033" y="586"/>
                  </a:lnTo>
                  <a:lnTo>
                    <a:pt x="1007" y="597"/>
                  </a:lnTo>
                  <a:lnTo>
                    <a:pt x="997" y="570"/>
                  </a:lnTo>
                  <a:close/>
                  <a:moveTo>
                    <a:pt x="1050" y="548"/>
                  </a:moveTo>
                  <a:lnTo>
                    <a:pt x="1076" y="538"/>
                  </a:lnTo>
                  <a:lnTo>
                    <a:pt x="1086" y="565"/>
                  </a:lnTo>
                  <a:lnTo>
                    <a:pt x="1060" y="576"/>
                  </a:lnTo>
                  <a:lnTo>
                    <a:pt x="1050" y="548"/>
                  </a:lnTo>
                  <a:close/>
                  <a:moveTo>
                    <a:pt x="1103" y="527"/>
                  </a:moveTo>
                  <a:lnTo>
                    <a:pt x="1127" y="518"/>
                  </a:lnTo>
                  <a:lnTo>
                    <a:pt x="1118" y="531"/>
                  </a:lnTo>
                  <a:lnTo>
                    <a:pt x="1118" y="530"/>
                  </a:lnTo>
                  <a:lnTo>
                    <a:pt x="1147" y="530"/>
                  </a:lnTo>
                  <a:lnTo>
                    <a:pt x="1147" y="531"/>
                  </a:lnTo>
                  <a:lnTo>
                    <a:pt x="1145" y="535"/>
                  </a:lnTo>
                  <a:lnTo>
                    <a:pt x="1144" y="539"/>
                  </a:lnTo>
                  <a:lnTo>
                    <a:pt x="1141" y="542"/>
                  </a:lnTo>
                  <a:lnTo>
                    <a:pt x="1138" y="544"/>
                  </a:lnTo>
                  <a:lnTo>
                    <a:pt x="1113" y="554"/>
                  </a:lnTo>
                  <a:lnTo>
                    <a:pt x="1103" y="527"/>
                  </a:lnTo>
                  <a:close/>
                  <a:moveTo>
                    <a:pt x="1118" y="501"/>
                  </a:moveTo>
                  <a:lnTo>
                    <a:pt x="1118" y="487"/>
                  </a:lnTo>
                  <a:lnTo>
                    <a:pt x="1147" y="487"/>
                  </a:lnTo>
                  <a:lnTo>
                    <a:pt x="1147" y="501"/>
                  </a:lnTo>
                  <a:lnTo>
                    <a:pt x="1118" y="501"/>
                  </a:lnTo>
                  <a:close/>
                </a:path>
              </a:pathLst>
            </a:custGeom>
            <a:solidFill>
              <a:srgbClr val="FF0000"/>
            </a:solidFill>
            <a:ln w="3175">
              <a:solidFill>
                <a:srgbClr val="FF0000"/>
              </a:solidFill>
              <a:round/>
              <a:headEnd/>
              <a:tailEnd/>
            </a:ln>
          </p:spPr>
          <p:txBody>
            <a:bodyPr/>
            <a:lstStyle/>
            <a:p>
              <a:endParaRPr lang="fr" dirty="0"/>
            </a:p>
          </p:txBody>
        </p:sp>
        <p:sp>
          <p:nvSpPr>
            <p:cNvPr id="21" name="Freeform 39"/>
            <p:cNvSpPr>
              <a:spLocks noEditPoints="1"/>
            </p:cNvSpPr>
            <p:nvPr/>
          </p:nvSpPr>
          <p:spPr bwMode="auto">
            <a:xfrm>
              <a:off x="3327" y="2538"/>
              <a:ext cx="1318" cy="758"/>
            </a:xfrm>
            <a:custGeom>
              <a:avLst/>
              <a:gdLst>
                <a:gd name="T0" fmla="*/ 1168 w 1318"/>
                <a:gd name="T1" fmla="*/ 409 h 758"/>
                <a:gd name="T2" fmla="*/ 1207 w 1318"/>
                <a:gd name="T3" fmla="*/ 400 h 758"/>
                <a:gd name="T4" fmla="*/ 1247 w 1318"/>
                <a:gd name="T5" fmla="*/ 290 h 758"/>
                <a:gd name="T6" fmla="*/ 1297 w 1318"/>
                <a:gd name="T7" fmla="*/ 242 h 758"/>
                <a:gd name="T8" fmla="*/ 1318 w 1318"/>
                <a:gd name="T9" fmla="*/ 226 h 758"/>
                <a:gd name="T10" fmla="*/ 1268 w 1318"/>
                <a:gd name="T11" fmla="*/ 228 h 758"/>
                <a:gd name="T12" fmla="*/ 1222 w 1318"/>
                <a:gd name="T13" fmla="*/ 201 h 758"/>
                <a:gd name="T14" fmla="*/ 1224 w 1318"/>
                <a:gd name="T15" fmla="*/ 173 h 758"/>
                <a:gd name="T16" fmla="*/ 1175 w 1318"/>
                <a:gd name="T17" fmla="*/ 216 h 758"/>
                <a:gd name="T18" fmla="*/ 1032 w 1318"/>
                <a:gd name="T19" fmla="*/ 243 h 758"/>
                <a:gd name="T20" fmla="*/ 1004 w 1318"/>
                <a:gd name="T21" fmla="*/ 216 h 758"/>
                <a:gd name="T22" fmla="*/ 890 w 1318"/>
                <a:gd name="T23" fmla="*/ 243 h 758"/>
                <a:gd name="T24" fmla="*/ 834 w 1318"/>
                <a:gd name="T25" fmla="*/ 243 h 758"/>
                <a:gd name="T26" fmla="*/ 826 w 1318"/>
                <a:gd name="T27" fmla="*/ 201 h 758"/>
                <a:gd name="T28" fmla="*/ 793 w 1318"/>
                <a:gd name="T29" fmla="*/ 155 h 758"/>
                <a:gd name="T30" fmla="*/ 753 w 1318"/>
                <a:gd name="T31" fmla="*/ 149 h 758"/>
                <a:gd name="T32" fmla="*/ 662 w 1318"/>
                <a:gd name="T33" fmla="*/ 71 h 758"/>
                <a:gd name="T34" fmla="*/ 606 w 1318"/>
                <a:gd name="T35" fmla="*/ 44 h 758"/>
                <a:gd name="T36" fmla="*/ 577 w 1318"/>
                <a:gd name="T37" fmla="*/ 44 h 758"/>
                <a:gd name="T38" fmla="*/ 502 w 1318"/>
                <a:gd name="T39" fmla="*/ 103 h 758"/>
                <a:gd name="T40" fmla="*/ 451 w 1318"/>
                <a:gd name="T41" fmla="*/ 70 h 758"/>
                <a:gd name="T42" fmla="*/ 451 w 1318"/>
                <a:gd name="T43" fmla="*/ 45 h 758"/>
                <a:gd name="T44" fmla="*/ 413 w 1318"/>
                <a:gd name="T45" fmla="*/ 89 h 758"/>
                <a:gd name="T46" fmla="*/ 270 w 1318"/>
                <a:gd name="T47" fmla="*/ 86 h 758"/>
                <a:gd name="T48" fmla="*/ 219 w 1318"/>
                <a:gd name="T49" fmla="*/ 67 h 758"/>
                <a:gd name="T50" fmla="*/ 226 w 1318"/>
                <a:gd name="T51" fmla="*/ 41 h 758"/>
                <a:gd name="T52" fmla="*/ 263 w 1318"/>
                <a:gd name="T53" fmla="*/ 4 h 758"/>
                <a:gd name="T54" fmla="*/ 284 w 1318"/>
                <a:gd name="T55" fmla="*/ 6 h 758"/>
                <a:gd name="T56" fmla="*/ 246 w 1318"/>
                <a:gd name="T57" fmla="*/ 21 h 758"/>
                <a:gd name="T58" fmla="*/ 226 w 1318"/>
                <a:gd name="T59" fmla="*/ 1 h 758"/>
                <a:gd name="T60" fmla="*/ 181 w 1318"/>
                <a:gd name="T61" fmla="*/ 24 h 758"/>
                <a:gd name="T62" fmla="*/ 77 w 1318"/>
                <a:gd name="T63" fmla="*/ 71 h 758"/>
                <a:gd name="T64" fmla="*/ 21 w 1318"/>
                <a:gd name="T65" fmla="*/ 71 h 758"/>
                <a:gd name="T66" fmla="*/ 1 w 1318"/>
                <a:gd name="T67" fmla="*/ 60 h 758"/>
                <a:gd name="T68" fmla="*/ 21 w 1318"/>
                <a:gd name="T69" fmla="*/ 44 h 758"/>
                <a:gd name="T70" fmla="*/ 102 w 1318"/>
                <a:gd name="T71" fmla="*/ 124 h 758"/>
                <a:gd name="T72" fmla="*/ 86 w 1318"/>
                <a:gd name="T73" fmla="*/ 158 h 758"/>
                <a:gd name="T74" fmla="*/ 86 w 1318"/>
                <a:gd name="T75" fmla="*/ 216 h 758"/>
                <a:gd name="T76" fmla="*/ 120 w 1318"/>
                <a:gd name="T77" fmla="*/ 236 h 758"/>
                <a:gd name="T78" fmla="*/ 129 w 1318"/>
                <a:gd name="T79" fmla="*/ 316 h 758"/>
                <a:gd name="T80" fmla="*/ 129 w 1318"/>
                <a:gd name="T81" fmla="*/ 348 h 758"/>
                <a:gd name="T82" fmla="*/ 161 w 1318"/>
                <a:gd name="T83" fmla="*/ 430 h 758"/>
                <a:gd name="T84" fmla="*/ 219 w 1318"/>
                <a:gd name="T85" fmla="*/ 430 h 758"/>
                <a:gd name="T86" fmla="*/ 284 w 1318"/>
                <a:gd name="T87" fmla="*/ 476 h 758"/>
                <a:gd name="T88" fmla="*/ 337 w 1318"/>
                <a:gd name="T89" fmla="*/ 510 h 758"/>
                <a:gd name="T90" fmla="*/ 399 w 1318"/>
                <a:gd name="T91" fmla="*/ 500 h 758"/>
                <a:gd name="T92" fmla="*/ 454 w 1318"/>
                <a:gd name="T93" fmla="*/ 520 h 758"/>
                <a:gd name="T94" fmla="*/ 478 w 1318"/>
                <a:gd name="T95" fmla="*/ 545 h 758"/>
                <a:gd name="T96" fmla="*/ 477 w 1318"/>
                <a:gd name="T97" fmla="*/ 584 h 758"/>
                <a:gd name="T98" fmla="*/ 510 w 1318"/>
                <a:gd name="T99" fmla="*/ 598 h 758"/>
                <a:gd name="T100" fmla="*/ 566 w 1318"/>
                <a:gd name="T101" fmla="*/ 718 h 758"/>
                <a:gd name="T102" fmla="*/ 581 w 1318"/>
                <a:gd name="T103" fmla="*/ 758 h 758"/>
                <a:gd name="T104" fmla="*/ 682 w 1318"/>
                <a:gd name="T105" fmla="*/ 695 h 758"/>
                <a:gd name="T106" fmla="*/ 733 w 1318"/>
                <a:gd name="T107" fmla="*/ 676 h 758"/>
                <a:gd name="T108" fmla="*/ 823 w 1318"/>
                <a:gd name="T109" fmla="*/ 669 h 758"/>
                <a:gd name="T110" fmla="*/ 840 w 1318"/>
                <a:gd name="T111" fmla="*/ 633 h 758"/>
                <a:gd name="T112" fmla="*/ 972 w 1318"/>
                <a:gd name="T113" fmla="*/ 580 h 758"/>
                <a:gd name="T114" fmla="*/ 1008 w 1318"/>
                <a:gd name="T115" fmla="*/ 595 h 758"/>
                <a:gd name="T116" fmla="*/ 1104 w 1318"/>
                <a:gd name="T117" fmla="*/ 526 h 758"/>
                <a:gd name="T118" fmla="*/ 1143 w 1318"/>
                <a:gd name="T119" fmla="*/ 539 h 758"/>
                <a:gd name="T120" fmla="*/ 1146 w 1318"/>
                <a:gd name="T121" fmla="*/ 488 h 7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18"/>
                <a:gd name="T184" fmla="*/ 0 h 758"/>
                <a:gd name="T185" fmla="*/ 1318 w 1318"/>
                <a:gd name="T186" fmla="*/ 758 h 7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18" h="758">
                  <a:moveTo>
                    <a:pt x="1121" y="479"/>
                  </a:moveTo>
                  <a:lnTo>
                    <a:pt x="1136" y="456"/>
                  </a:lnTo>
                  <a:lnTo>
                    <a:pt x="1160" y="472"/>
                  </a:lnTo>
                  <a:lnTo>
                    <a:pt x="1143" y="496"/>
                  </a:lnTo>
                  <a:lnTo>
                    <a:pt x="1121" y="479"/>
                  </a:lnTo>
                  <a:close/>
                  <a:moveTo>
                    <a:pt x="1151" y="432"/>
                  </a:moveTo>
                  <a:lnTo>
                    <a:pt x="1168" y="409"/>
                  </a:lnTo>
                  <a:lnTo>
                    <a:pt x="1190" y="424"/>
                  </a:lnTo>
                  <a:lnTo>
                    <a:pt x="1175" y="449"/>
                  </a:lnTo>
                  <a:lnTo>
                    <a:pt x="1151" y="432"/>
                  </a:lnTo>
                  <a:close/>
                  <a:moveTo>
                    <a:pt x="1183" y="385"/>
                  </a:moveTo>
                  <a:lnTo>
                    <a:pt x="1199" y="360"/>
                  </a:lnTo>
                  <a:lnTo>
                    <a:pt x="1222" y="377"/>
                  </a:lnTo>
                  <a:lnTo>
                    <a:pt x="1207" y="400"/>
                  </a:lnTo>
                  <a:lnTo>
                    <a:pt x="1183" y="385"/>
                  </a:lnTo>
                  <a:close/>
                  <a:moveTo>
                    <a:pt x="1215" y="338"/>
                  </a:moveTo>
                  <a:lnTo>
                    <a:pt x="1230" y="313"/>
                  </a:lnTo>
                  <a:lnTo>
                    <a:pt x="1254" y="330"/>
                  </a:lnTo>
                  <a:lnTo>
                    <a:pt x="1239" y="353"/>
                  </a:lnTo>
                  <a:lnTo>
                    <a:pt x="1215" y="338"/>
                  </a:lnTo>
                  <a:close/>
                  <a:moveTo>
                    <a:pt x="1247" y="290"/>
                  </a:moveTo>
                  <a:lnTo>
                    <a:pt x="1262" y="266"/>
                  </a:lnTo>
                  <a:lnTo>
                    <a:pt x="1286" y="281"/>
                  </a:lnTo>
                  <a:lnTo>
                    <a:pt x="1269" y="306"/>
                  </a:lnTo>
                  <a:lnTo>
                    <a:pt x="1247" y="290"/>
                  </a:lnTo>
                  <a:close/>
                  <a:moveTo>
                    <a:pt x="1278" y="242"/>
                  </a:moveTo>
                  <a:lnTo>
                    <a:pt x="1292" y="222"/>
                  </a:lnTo>
                  <a:lnTo>
                    <a:pt x="1297" y="242"/>
                  </a:lnTo>
                  <a:lnTo>
                    <a:pt x="1294" y="240"/>
                  </a:lnTo>
                  <a:lnTo>
                    <a:pt x="1307" y="216"/>
                  </a:lnTo>
                  <a:lnTo>
                    <a:pt x="1310" y="217"/>
                  </a:lnTo>
                  <a:lnTo>
                    <a:pt x="1312" y="219"/>
                  </a:lnTo>
                  <a:lnTo>
                    <a:pt x="1315" y="220"/>
                  </a:lnTo>
                  <a:lnTo>
                    <a:pt x="1316" y="223"/>
                  </a:lnTo>
                  <a:lnTo>
                    <a:pt x="1318" y="226"/>
                  </a:lnTo>
                  <a:lnTo>
                    <a:pt x="1318" y="229"/>
                  </a:lnTo>
                  <a:lnTo>
                    <a:pt x="1318" y="233"/>
                  </a:lnTo>
                  <a:lnTo>
                    <a:pt x="1316" y="234"/>
                  </a:lnTo>
                  <a:lnTo>
                    <a:pt x="1315" y="237"/>
                  </a:lnTo>
                  <a:lnTo>
                    <a:pt x="1301" y="258"/>
                  </a:lnTo>
                  <a:lnTo>
                    <a:pt x="1278" y="242"/>
                  </a:lnTo>
                  <a:close/>
                  <a:moveTo>
                    <a:pt x="1268" y="228"/>
                  </a:moveTo>
                  <a:lnTo>
                    <a:pt x="1243" y="216"/>
                  </a:lnTo>
                  <a:lnTo>
                    <a:pt x="1256" y="190"/>
                  </a:lnTo>
                  <a:lnTo>
                    <a:pt x="1281" y="202"/>
                  </a:lnTo>
                  <a:lnTo>
                    <a:pt x="1268" y="228"/>
                  </a:lnTo>
                  <a:close/>
                  <a:moveTo>
                    <a:pt x="1218" y="202"/>
                  </a:moveTo>
                  <a:lnTo>
                    <a:pt x="1212" y="199"/>
                  </a:lnTo>
                  <a:lnTo>
                    <a:pt x="1222" y="201"/>
                  </a:lnTo>
                  <a:lnTo>
                    <a:pt x="1201" y="207"/>
                  </a:lnTo>
                  <a:lnTo>
                    <a:pt x="1193" y="179"/>
                  </a:lnTo>
                  <a:lnTo>
                    <a:pt x="1213" y="173"/>
                  </a:lnTo>
                  <a:lnTo>
                    <a:pt x="1216" y="172"/>
                  </a:lnTo>
                  <a:lnTo>
                    <a:pt x="1219" y="172"/>
                  </a:lnTo>
                  <a:lnTo>
                    <a:pt x="1221" y="173"/>
                  </a:lnTo>
                  <a:lnTo>
                    <a:pt x="1224" y="173"/>
                  </a:lnTo>
                  <a:lnTo>
                    <a:pt x="1230" y="176"/>
                  </a:lnTo>
                  <a:lnTo>
                    <a:pt x="1218" y="202"/>
                  </a:lnTo>
                  <a:close/>
                  <a:moveTo>
                    <a:pt x="1175" y="216"/>
                  </a:moveTo>
                  <a:lnTo>
                    <a:pt x="1148" y="225"/>
                  </a:lnTo>
                  <a:lnTo>
                    <a:pt x="1139" y="197"/>
                  </a:lnTo>
                  <a:lnTo>
                    <a:pt x="1166" y="188"/>
                  </a:lnTo>
                  <a:lnTo>
                    <a:pt x="1175" y="216"/>
                  </a:lnTo>
                  <a:close/>
                  <a:moveTo>
                    <a:pt x="1121" y="234"/>
                  </a:moveTo>
                  <a:lnTo>
                    <a:pt x="1093" y="243"/>
                  </a:lnTo>
                  <a:lnTo>
                    <a:pt x="1084" y="216"/>
                  </a:lnTo>
                  <a:lnTo>
                    <a:pt x="1111" y="207"/>
                  </a:lnTo>
                  <a:lnTo>
                    <a:pt x="1121" y="234"/>
                  </a:lnTo>
                  <a:close/>
                  <a:moveTo>
                    <a:pt x="1061" y="243"/>
                  </a:moveTo>
                  <a:lnTo>
                    <a:pt x="1032" y="243"/>
                  </a:lnTo>
                  <a:lnTo>
                    <a:pt x="1032" y="216"/>
                  </a:lnTo>
                  <a:lnTo>
                    <a:pt x="1061" y="216"/>
                  </a:lnTo>
                  <a:lnTo>
                    <a:pt x="1061" y="243"/>
                  </a:lnTo>
                  <a:close/>
                  <a:moveTo>
                    <a:pt x="1004" y="243"/>
                  </a:moveTo>
                  <a:lnTo>
                    <a:pt x="975" y="243"/>
                  </a:lnTo>
                  <a:lnTo>
                    <a:pt x="975" y="216"/>
                  </a:lnTo>
                  <a:lnTo>
                    <a:pt x="1004" y="216"/>
                  </a:lnTo>
                  <a:lnTo>
                    <a:pt x="1004" y="243"/>
                  </a:lnTo>
                  <a:close/>
                  <a:moveTo>
                    <a:pt x="947" y="243"/>
                  </a:moveTo>
                  <a:lnTo>
                    <a:pt x="919" y="243"/>
                  </a:lnTo>
                  <a:lnTo>
                    <a:pt x="919" y="216"/>
                  </a:lnTo>
                  <a:lnTo>
                    <a:pt x="947" y="216"/>
                  </a:lnTo>
                  <a:lnTo>
                    <a:pt x="947" y="243"/>
                  </a:lnTo>
                  <a:close/>
                  <a:moveTo>
                    <a:pt x="890" y="243"/>
                  </a:moveTo>
                  <a:lnTo>
                    <a:pt x="875" y="243"/>
                  </a:lnTo>
                  <a:lnTo>
                    <a:pt x="861" y="243"/>
                  </a:lnTo>
                  <a:lnTo>
                    <a:pt x="861" y="216"/>
                  </a:lnTo>
                  <a:lnTo>
                    <a:pt x="875" y="216"/>
                  </a:lnTo>
                  <a:lnTo>
                    <a:pt x="890" y="216"/>
                  </a:lnTo>
                  <a:lnTo>
                    <a:pt x="890" y="243"/>
                  </a:lnTo>
                  <a:close/>
                  <a:moveTo>
                    <a:pt x="834" y="243"/>
                  </a:moveTo>
                  <a:lnTo>
                    <a:pt x="830" y="243"/>
                  </a:lnTo>
                  <a:lnTo>
                    <a:pt x="827" y="243"/>
                  </a:lnTo>
                  <a:lnTo>
                    <a:pt x="824" y="242"/>
                  </a:lnTo>
                  <a:lnTo>
                    <a:pt x="821" y="240"/>
                  </a:lnTo>
                  <a:lnTo>
                    <a:pt x="820" y="239"/>
                  </a:lnTo>
                  <a:lnTo>
                    <a:pt x="803" y="217"/>
                  </a:lnTo>
                  <a:lnTo>
                    <a:pt x="826" y="201"/>
                  </a:lnTo>
                  <a:lnTo>
                    <a:pt x="843" y="220"/>
                  </a:lnTo>
                  <a:lnTo>
                    <a:pt x="830" y="216"/>
                  </a:lnTo>
                  <a:lnTo>
                    <a:pt x="834" y="216"/>
                  </a:lnTo>
                  <a:lnTo>
                    <a:pt x="834" y="243"/>
                  </a:lnTo>
                  <a:close/>
                  <a:moveTo>
                    <a:pt x="786" y="194"/>
                  </a:moveTo>
                  <a:lnTo>
                    <a:pt x="770" y="172"/>
                  </a:lnTo>
                  <a:lnTo>
                    <a:pt x="793" y="155"/>
                  </a:lnTo>
                  <a:lnTo>
                    <a:pt x="809" y="178"/>
                  </a:lnTo>
                  <a:lnTo>
                    <a:pt x="786" y="194"/>
                  </a:lnTo>
                  <a:close/>
                  <a:moveTo>
                    <a:pt x="753" y="149"/>
                  </a:moveTo>
                  <a:lnTo>
                    <a:pt x="735" y="126"/>
                  </a:lnTo>
                  <a:lnTo>
                    <a:pt x="758" y="109"/>
                  </a:lnTo>
                  <a:lnTo>
                    <a:pt x="776" y="132"/>
                  </a:lnTo>
                  <a:lnTo>
                    <a:pt x="753" y="149"/>
                  </a:lnTo>
                  <a:close/>
                  <a:moveTo>
                    <a:pt x="718" y="103"/>
                  </a:moveTo>
                  <a:lnTo>
                    <a:pt x="701" y="80"/>
                  </a:lnTo>
                  <a:lnTo>
                    <a:pt x="724" y="64"/>
                  </a:lnTo>
                  <a:lnTo>
                    <a:pt x="741" y="86"/>
                  </a:lnTo>
                  <a:lnTo>
                    <a:pt x="718" y="103"/>
                  </a:lnTo>
                  <a:close/>
                  <a:moveTo>
                    <a:pt x="691" y="71"/>
                  </a:moveTo>
                  <a:lnTo>
                    <a:pt x="662" y="71"/>
                  </a:lnTo>
                  <a:lnTo>
                    <a:pt x="662" y="44"/>
                  </a:lnTo>
                  <a:lnTo>
                    <a:pt x="691" y="44"/>
                  </a:lnTo>
                  <a:lnTo>
                    <a:pt x="691" y="71"/>
                  </a:lnTo>
                  <a:close/>
                  <a:moveTo>
                    <a:pt x="635" y="71"/>
                  </a:moveTo>
                  <a:lnTo>
                    <a:pt x="616" y="71"/>
                  </a:lnTo>
                  <a:lnTo>
                    <a:pt x="606" y="71"/>
                  </a:lnTo>
                  <a:lnTo>
                    <a:pt x="606" y="44"/>
                  </a:lnTo>
                  <a:lnTo>
                    <a:pt x="616" y="44"/>
                  </a:lnTo>
                  <a:lnTo>
                    <a:pt x="635" y="44"/>
                  </a:lnTo>
                  <a:lnTo>
                    <a:pt x="635" y="71"/>
                  </a:lnTo>
                  <a:close/>
                  <a:moveTo>
                    <a:pt x="577" y="71"/>
                  </a:moveTo>
                  <a:lnTo>
                    <a:pt x="548" y="71"/>
                  </a:lnTo>
                  <a:lnTo>
                    <a:pt x="548" y="44"/>
                  </a:lnTo>
                  <a:lnTo>
                    <a:pt x="577" y="44"/>
                  </a:lnTo>
                  <a:lnTo>
                    <a:pt x="577" y="71"/>
                  </a:lnTo>
                  <a:close/>
                  <a:moveTo>
                    <a:pt x="545" y="68"/>
                  </a:moveTo>
                  <a:lnTo>
                    <a:pt x="545" y="95"/>
                  </a:lnTo>
                  <a:lnTo>
                    <a:pt x="516" y="95"/>
                  </a:lnTo>
                  <a:lnTo>
                    <a:pt x="516" y="68"/>
                  </a:lnTo>
                  <a:lnTo>
                    <a:pt x="545" y="68"/>
                  </a:lnTo>
                  <a:close/>
                  <a:moveTo>
                    <a:pt x="502" y="103"/>
                  </a:moveTo>
                  <a:lnTo>
                    <a:pt x="477" y="89"/>
                  </a:lnTo>
                  <a:lnTo>
                    <a:pt x="489" y="64"/>
                  </a:lnTo>
                  <a:lnTo>
                    <a:pt x="515" y="77"/>
                  </a:lnTo>
                  <a:lnTo>
                    <a:pt x="502" y="103"/>
                  </a:lnTo>
                  <a:close/>
                  <a:moveTo>
                    <a:pt x="451" y="77"/>
                  </a:moveTo>
                  <a:lnTo>
                    <a:pt x="439" y="70"/>
                  </a:lnTo>
                  <a:lnTo>
                    <a:pt x="451" y="70"/>
                  </a:lnTo>
                  <a:lnTo>
                    <a:pt x="439" y="76"/>
                  </a:lnTo>
                  <a:lnTo>
                    <a:pt x="427" y="51"/>
                  </a:lnTo>
                  <a:lnTo>
                    <a:pt x="439" y="45"/>
                  </a:lnTo>
                  <a:lnTo>
                    <a:pt x="442" y="44"/>
                  </a:lnTo>
                  <a:lnTo>
                    <a:pt x="445" y="44"/>
                  </a:lnTo>
                  <a:lnTo>
                    <a:pt x="448" y="44"/>
                  </a:lnTo>
                  <a:lnTo>
                    <a:pt x="451" y="45"/>
                  </a:lnTo>
                  <a:lnTo>
                    <a:pt x="465" y="51"/>
                  </a:lnTo>
                  <a:lnTo>
                    <a:pt x="451" y="77"/>
                  </a:lnTo>
                  <a:close/>
                  <a:moveTo>
                    <a:pt x="413" y="89"/>
                  </a:moveTo>
                  <a:lnTo>
                    <a:pt x="387" y="102"/>
                  </a:lnTo>
                  <a:lnTo>
                    <a:pt x="375" y="76"/>
                  </a:lnTo>
                  <a:lnTo>
                    <a:pt x="401" y="64"/>
                  </a:lnTo>
                  <a:lnTo>
                    <a:pt x="413" y="89"/>
                  </a:lnTo>
                  <a:close/>
                  <a:moveTo>
                    <a:pt x="351" y="114"/>
                  </a:moveTo>
                  <a:lnTo>
                    <a:pt x="325" y="105"/>
                  </a:lnTo>
                  <a:lnTo>
                    <a:pt x="332" y="77"/>
                  </a:lnTo>
                  <a:lnTo>
                    <a:pt x="360" y="86"/>
                  </a:lnTo>
                  <a:lnTo>
                    <a:pt x="351" y="114"/>
                  </a:lnTo>
                  <a:close/>
                  <a:moveTo>
                    <a:pt x="298" y="95"/>
                  </a:moveTo>
                  <a:lnTo>
                    <a:pt x="270" y="86"/>
                  </a:lnTo>
                  <a:lnTo>
                    <a:pt x="279" y="59"/>
                  </a:lnTo>
                  <a:lnTo>
                    <a:pt x="307" y="68"/>
                  </a:lnTo>
                  <a:lnTo>
                    <a:pt x="298" y="95"/>
                  </a:lnTo>
                  <a:close/>
                  <a:moveTo>
                    <a:pt x="243" y="77"/>
                  </a:moveTo>
                  <a:lnTo>
                    <a:pt x="225" y="71"/>
                  </a:lnTo>
                  <a:lnTo>
                    <a:pt x="222" y="70"/>
                  </a:lnTo>
                  <a:lnTo>
                    <a:pt x="219" y="67"/>
                  </a:lnTo>
                  <a:lnTo>
                    <a:pt x="217" y="64"/>
                  </a:lnTo>
                  <a:lnTo>
                    <a:pt x="216" y="60"/>
                  </a:lnTo>
                  <a:lnTo>
                    <a:pt x="216" y="57"/>
                  </a:lnTo>
                  <a:lnTo>
                    <a:pt x="216" y="53"/>
                  </a:lnTo>
                  <a:lnTo>
                    <a:pt x="217" y="50"/>
                  </a:lnTo>
                  <a:lnTo>
                    <a:pt x="220" y="47"/>
                  </a:lnTo>
                  <a:lnTo>
                    <a:pt x="226" y="41"/>
                  </a:lnTo>
                  <a:lnTo>
                    <a:pt x="246" y="60"/>
                  </a:lnTo>
                  <a:lnTo>
                    <a:pt x="240" y="68"/>
                  </a:lnTo>
                  <a:lnTo>
                    <a:pt x="234" y="44"/>
                  </a:lnTo>
                  <a:lnTo>
                    <a:pt x="252" y="50"/>
                  </a:lnTo>
                  <a:lnTo>
                    <a:pt x="243" y="77"/>
                  </a:lnTo>
                  <a:close/>
                  <a:moveTo>
                    <a:pt x="246" y="21"/>
                  </a:moveTo>
                  <a:lnTo>
                    <a:pt x="263" y="4"/>
                  </a:lnTo>
                  <a:lnTo>
                    <a:pt x="273" y="28"/>
                  </a:lnTo>
                  <a:lnTo>
                    <a:pt x="267" y="28"/>
                  </a:lnTo>
                  <a:lnTo>
                    <a:pt x="267" y="0"/>
                  </a:lnTo>
                  <a:lnTo>
                    <a:pt x="273" y="0"/>
                  </a:lnTo>
                  <a:lnTo>
                    <a:pt x="276" y="1"/>
                  </a:lnTo>
                  <a:lnTo>
                    <a:pt x="281" y="3"/>
                  </a:lnTo>
                  <a:lnTo>
                    <a:pt x="284" y="6"/>
                  </a:lnTo>
                  <a:lnTo>
                    <a:pt x="285" y="9"/>
                  </a:lnTo>
                  <a:lnTo>
                    <a:pt x="287" y="13"/>
                  </a:lnTo>
                  <a:lnTo>
                    <a:pt x="287" y="18"/>
                  </a:lnTo>
                  <a:lnTo>
                    <a:pt x="285" y="21"/>
                  </a:lnTo>
                  <a:lnTo>
                    <a:pt x="282" y="24"/>
                  </a:lnTo>
                  <a:lnTo>
                    <a:pt x="267" y="41"/>
                  </a:lnTo>
                  <a:lnTo>
                    <a:pt x="246" y="21"/>
                  </a:lnTo>
                  <a:close/>
                  <a:moveTo>
                    <a:pt x="238" y="28"/>
                  </a:moveTo>
                  <a:lnTo>
                    <a:pt x="229" y="28"/>
                  </a:lnTo>
                  <a:lnTo>
                    <a:pt x="235" y="27"/>
                  </a:lnTo>
                  <a:lnTo>
                    <a:pt x="219" y="36"/>
                  </a:lnTo>
                  <a:lnTo>
                    <a:pt x="205" y="10"/>
                  </a:lnTo>
                  <a:lnTo>
                    <a:pt x="223" y="1"/>
                  </a:lnTo>
                  <a:lnTo>
                    <a:pt x="226" y="1"/>
                  </a:lnTo>
                  <a:lnTo>
                    <a:pt x="229" y="0"/>
                  </a:lnTo>
                  <a:lnTo>
                    <a:pt x="238" y="0"/>
                  </a:lnTo>
                  <a:lnTo>
                    <a:pt x="238" y="28"/>
                  </a:lnTo>
                  <a:close/>
                  <a:moveTo>
                    <a:pt x="193" y="48"/>
                  </a:moveTo>
                  <a:lnTo>
                    <a:pt x="167" y="62"/>
                  </a:lnTo>
                  <a:lnTo>
                    <a:pt x="155" y="36"/>
                  </a:lnTo>
                  <a:lnTo>
                    <a:pt x="181" y="24"/>
                  </a:lnTo>
                  <a:lnTo>
                    <a:pt x="193" y="48"/>
                  </a:lnTo>
                  <a:close/>
                  <a:moveTo>
                    <a:pt x="135" y="71"/>
                  </a:moveTo>
                  <a:lnTo>
                    <a:pt x="106" y="71"/>
                  </a:lnTo>
                  <a:lnTo>
                    <a:pt x="106" y="44"/>
                  </a:lnTo>
                  <a:lnTo>
                    <a:pt x="135" y="44"/>
                  </a:lnTo>
                  <a:lnTo>
                    <a:pt x="135" y="71"/>
                  </a:lnTo>
                  <a:close/>
                  <a:moveTo>
                    <a:pt x="77" y="71"/>
                  </a:moveTo>
                  <a:lnTo>
                    <a:pt x="58" y="71"/>
                  </a:lnTo>
                  <a:lnTo>
                    <a:pt x="48" y="71"/>
                  </a:lnTo>
                  <a:lnTo>
                    <a:pt x="48" y="44"/>
                  </a:lnTo>
                  <a:lnTo>
                    <a:pt x="58" y="44"/>
                  </a:lnTo>
                  <a:lnTo>
                    <a:pt x="77" y="44"/>
                  </a:lnTo>
                  <a:lnTo>
                    <a:pt x="77" y="71"/>
                  </a:lnTo>
                  <a:close/>
                  <a:moveTo>
                    <a:pt x="21" y="71"/>
                  </a:moveTo>
                  <a:lnTo>
                    <a:pt x="15" y="71"/>
                  </a:lnTo>
                  <a:lnTo>
                    <a:pt x="24" y="47"/>
                  </a:lnTo>
                  <a:lnTo>
                    <a:pt x="41" y="64"/>
                  </a:lnTo>
                  <a:lnTo>
                    <a:pt x="21" y="83"/>
                  </a:lnTo>
                  <a:lnTo>
                    <a:pt x="4" y="68"/>
                  </a:lnTo>
                  <a:lnTo>
                    <a:pt x="1" y="64"/>
                  </a:lnTo>
                  <a:lnTo>
                    <a:pt x="1" y="60"/>
                  </a:lnTo>
                  <a:lnTo>
                    <a:pt x="0" y="56"/>
                  </a:lnTo>
                  <a:lnTo>
                    <a:pt x="1" y="51"/>
                  </a:lnTo>
                  <a:lnTo>
                    <a:pt x="4" y="48"/>
                  </a:lnTo>
                  <a:lnTo>
                    <a:pt x="7" y="45"/>
                  </a:lnTo>
                  <a:lnTo>
                    <a:pt x="11" y="44"/>
                  </a:lnTo>
                  <a:lnTo>
                    <a:pt x="15" y="44"/>
                  </a:lnTo>
                  <a:lnTo>
                    <a:pt x="21" y="44"/>
                  </a:lnTo>
                  <a:lnTo>
                    <a:pt x="21" y="71"/>
                  </a:lnTo>
                  <a:close/>
                  <a:moveTo>
                    <a:pt x="61" y="83"/>
                  </a:moveTo>
                  <a:lnTo>
                    <a:pt x="80" y="103"/>
                  </a:lnTo>
                  <a:lnTo>
                    <a:pt x="61" y="124"/>
                  </a:lnTo>
                  <a:lnTo>
                    <a:pt x="41" y="103"/>
                  </a:lnTo>
                  <a:lnTo>
                    <a:pt x="61" y="83"/>
                  </a:lnTo>
                  <a:close/>
                  <a:moveTo>
                    <a:pt x="102" y="124"/>
                  </a:moveTo>
                  <a:lnTo>
                    <a:pt x="111" y="134"/>
                  </a:lnTo>
                  <a:lnTo>
                    <a:pt x="112" y="135"/>
                  </a:lnTo>
                  <a:lnTo>
                    <a:pt x="114" y="138"/>
                  </a:lnTo>
                  <a:lnTo>
                    <a:pt x="114" y="141"/>
                  </a:lnTo>
                  <a:lnTo>
                    <a:pt x="115" y="144"/>
                  </a:lnTo>
                  <a:lnTo>
                    <a:pt x="115" y="158"/>
                  </a:lnTo>
                  <a:lnTo>
                    <a:pt x="86" y="158"/>
                  </a:lnTo>
                  <a:lnTo>
                    <a:pt x="86" y="144"/>
                  </a:lnTo>
                  <a:lnTo>
                    <a:pt x="91" y="153"/>
                  </a:lnTo>
                  <a:lnTo>
                    <a:pt x="80" y="144"/>
                  </a:lnTo>
                  <a:lnTo>
                    <a:pt x="102" y="124"/>
                  </a:lnTo>
                  <a:close/>
                  <a:moveTo>
                    <a:pt x="115" y="187"/>
                  </a:moveTo>
                  <a:lnTo>
                    <a:pt x="115" y="216"/>
                  </a:lnTo>
                  <a:lnTo>
                    <a:pt x="86" y="216"/>
                  </a:lnTo>
                  <a:lnTo>
                    <a:pt x="86" y="187"/>
                  </a:lnTo>
                  <a:lnTo>
                    <a:pt x="115" y="187"/>
                  </a:lnTo>
                  <a:close/>
                  <a:moveTo>
                    <a:pt x="120" y="236"/>
                  </a:moveTo>
                  <a:lnTo>
                    <a:pt x="132" y="261"/>
                  </a:lnTo>
                  <a:lnTo>
                    <a:pt x="108" y="275"/>
                  </a:lnTo>
                  <a:lnTo>
                    <a:pt x="94" y="249"/>
                  </a:lnTo>
                  <a:lnTo>
                    <a:pt x="120" y="236"/>
                  </a:lnTo>
                  <a:close/>
                  <a:moveTo>
                    <a:pt x="146" y="287"/>
                  </a:moveTo>
                  <a:lnTo>
                    <a:pt x="156" y="309"/>
                  </a:lnTo>
                  <a:lnTo>
                    <a:pt x="158" y="312"/>
                  </a:lnTo>
                  <a:lnTo>
                    <a:pt x="158" y="316"/>
                  </a:lnTo>
                  <a:lnTo>
                    <a:pt x="158" y="319"/>
                  </a:lnTo>
                  <a:lnTo>
                    <a:pt x="129" y="319"/>
                  </a:lnTo>
                  <a:lnTo>
                    <a:pt x="129" y="316"/>
                  </a:lnTo>
                  <a:lnTo>
                    <a:pt x="130" y="322"/>
                  </a:lnTo>
                  <a:lnTo>
                    <a:pt x="120" y="299"/>
                  </a:lnTo>
                  <a:lnTo>
                    <a:pt x="146" y="287"/>
                  </a:lnTo>
                  <a:close/>
                  <a:moveTo>
                    <a:pt x="158" y="348"/>
                  </a:moveTo>
                  <a:lnTo>
                    <a:pt x="158" y="377"/>
                  </a:lnTo>
                  <a:lnTo>
                    <a:pt x="129" y="377"/>
                  </a:lnTo>
                  <a:lnTo>
                    <a:pt x="129" y="348"/>
                  </a:lnTo>
                  <a:lnTo>
                    <a:pt x="158" y="348"/>
                  </a:lnTo>
                  <a:close/>
                  <a:moveTo>
                    <a:pt x="158" y="405"/>
                  </a:moveTo>
                  <a:lnTo>
                    <a:pt x="158" y="433"/>
                  </a:lnTo>
                  <a:lnTo>
                    <a:pt x="129" y="433"/>
                  </a:lnTo>
                  <a:lnTo>
                    <a:pt x="129" y="405"/>
                  </a:lnTo>
                  <a:lnTo>
                    <a:pt x="158" y="405"/>
                  </a:lnTo>
                  <a:close/>
                  <a:moveTo>
                    <a:pt x="161" y="430"/>
                  </a:moveTo>
                  <a:lnTo>
                    <a:pt x="187" y="430"/>
                  </a:lnTo>
                  <a:lnTo>
                    <a:pt x="190" y="430"/>
                  </a:lnTo>
                  <a:lnTo>
                    <a:pt x="190" y="459"/>
                  </a:lnTo>
                  <a:lnTo>
                    <a:pt x="187" y="459"/>
                  </a:lnTo>
                  <a:lnTo>
                    <a:pt x="161" y="459"/>
                  </a:lnTo>
                  <a:lnTo>
                    <a:pt x="161" y="430"/>
                  </a:lnTo>
                  <a:close/>
                  <a:moveTo>
                    <a:pt x="219" y="430"/>
                  </a:moveTo>
                  <a:lnTo>
                    <a:pt x="246" y="430"/>
                  </a:lnTo>
                  <a:lnTo>
                    <a:pt x="246" y="459"/>
                  </a:lnTo>
                  <a:lnTo>
                    <a:pt x="219" y="459"/>
                  </a:lnTo>
                  <a:lnTo>
                    <a:pt x="219" y="430"/>
                  </a:lnTo>
                  <a:close/>
                  <a:moveTo>
                    <a:pt x="284" y="437"/>
                  </a:moveTo>
                  <a:lnTo>
                    <a:pt x="305" y="456"/>
                  </a:lnTo>
                  <a:lnTo>
                    <a:pt x="284" y="476"/>
                  </a:lnTo>
                  <a:lnTo>
                    <a:pt x="264" y="456"/>
                  </a:lnTo>
                  <a:lnTo>
                    <a:pt x="284" y="437"/>
                  </a:lnTo>
                  <a:close/>
                  <a:moveTo>
                    <a:pt x="325" y="476"/>
                  </a:moveTo>
                  <a:lnTo>
                    <a:pt x="325" y="478"/>
                  </a:lnTo>
                  <a:lnTo>
                    <a:pt x="320" y="475"/>
                  </a:lnTo>
                  <a:lnTo>
                    <a:pt x="346" y="482"/>
                  </a:lnTo>
                  <a:lnTo>
                    <a:pt x="337" y="510"/>
                  </a:lnTo>
                  <a:lnTo>
                    <a:pt x="311" y="502"/>
                  </a:lnTo>
                  <a:lnTo>
                    <a:pt x="308" y="500"/>
                  </a:lnTo>
                  <a:lnTo>
                    <a:pt x="305" y="497"/>
                  </a:lnTo>
                  <a:lnTo>
                    <a:pt x="325" y="476"/>
                  </a:lnTo>
                  <a:close/>
                  <a:moveTo>
                    <a:pt x="373" y="491"/>
                  </a:moveTo>
                  <a:lnTo>
                    <a:pt x="399" y="500"/>
                  </a:lnTo>
                  <a:lnTo>
                    <a:pt x="390" y="528"/>
                  </a:lnTo>
                  <a:lnTo>
                    <a:pt x="364" y="519"/>
                  </a:lnTo>
                  <a:lnTo>
                    <a:pt x="373" y="491"/>
                  </a:lnTo>
                  <a:close/>
                  <a:moveTo>
                    <a:pt x="427" y="510"/>
                  </a:moveTo>
                  <a:lnTo>
                    <a:pt x="449" y="517"/>
                  </a:lnTo>
                  <a:lnTo>
                    <a:pt x="452" y="519"/>
                  </a:lnTo>
                  <a:lnTo>
                    <a:pt x="454" y="520"/>
                  </a:lnTo>
                  <a:lnTo>
                    <a:pt x="458" y="525"/>
                  </a:lnTo>
                  <a:lnTo>
                    <a:pt x="439" y="545"/>
                  </a:lnTo>
                  <a:lnTo>
                    <a:pt x="434" y="542"/>
                  </a:lnTo>
                  <a:lnTo>
                    <a:pt x="440" y="545"/>
                  </a:lnTo>
                  <a:lnTo>
                    <a:pt x="417" y="537"/>
                  </a:lnTo>
                  <a:lnTo>
                    <a:pt x="427" y="510"/>
                  </a:lnTo>
                  <a:close/>
                  <a:moveTo>
                    <a:pt x="478" y="545"/>
                  </a:moveTo>
                  <a:lnTo>
                    <a:pt x="498" y="564"/>
                  </a:lnTo>
                  <a:lnTo>
                    <a:pt x="499" y="566"/>
                  </a:lnTo>
                  <a:lnTo>
                    <a:pt x="501" y="569"/>
                  </a:lnTo>
                  <a:lnTo>
                    <a:pt x="501" y="570"/>
                  </a:lnTo>
                  <a:lnTo>
                    <a:pt x="474" y="580"/>
                  </a:lnTo>
                  <a:lnTo>
                    <a:pt x="474" y="578"/>
                  </a:lnTo>
                  <a:lnTo>
                    <a:pt x="477" y="584"/>
                  </a:lnTo>
                  <a:lnTo>
                    <a:pt x="458" y="564"/>
                  </a:lnTo>
                  <a:lnTo>
                    <a:pt x="478" y="545"/>
                  </a:lnTo>
                  <a:close/>
                  <a:moveTo>
                    <a:pt x="510" y="598"/>
                  </a:moveTo>
                  <a:lnTo>
                    <a:pt x="519" y="625"/>
                  </a:lnTo>
                  <a:lnTo>
                    <a:pt x="492" y="634"/>
                  </a:lnTo>
                  <a:lnTo>
                    <a:pt x="483" y="607"/>
                  </a:lnTo>
                  <a:lnTo>
                    <a:pt x="510" y="598"/>
                  </a:lnTo>
                  <a:close/>
                  <a:moveTo>
                    <a:pt x="528" y="653"/>
                  </a:moveTo>
                  <a:lnTo>
                    <a:pt x="537" y="679"/>
                  </a:lnTo>
                  <a:lnTo>
                    <a:pt x="510" y="688"/>
                  </a:lnTo>
                  <a:lnTo>
                    <a:pt x="501" y="660"/>
                  </a:lnTo>
                  <a:lnTo>
                    <a:pt x="528" y="653"/>
                  </a:lnTo>
                  <a:close/>
                  <a:moveTo>
                    <a:pt x="547" y="698"/>
                  </a:moveTo>
                  <a:lnTo>
                    <a:pt x="566" y="718"/>
                  </a:lnTo>
                  <a:lnTo>
                    <a:pt x="547" y="739"/>
                  </a:lnTo>
                  <a:lnTo>
                    <a:pt x="525" y="718"/>
                  </a:lnTo>
                  <a:lnTo>
                    <a:pt x="547" y="698"/>
                  </a:lnTo>
                  <a:close/>
                  <a:moveTo>
                    <a:pt x="572" y="730"/>
                  </a:moveTo>
                  <a:lnTo>
                    <a:pt x="600" y="721"/>
                  </a:lnTo>
                  <a:lnTo>
                    <a:pt x="609" y="749"/>
                  </a:lnTo>
                  <a:lnTo>
                    <a:pt x="581" y="758"/>
                  </a:lnTo>
                  <a:lnTo>
                    <a:pt x="572" y="730"/>
                  </a:lnTo>
                  <a:close/>
                  <a:moveTo>
                    <a:pt x="627" y="714"/>
                  </a:moveTo>
                  <a:lnTo>
                    <a:pt x="654" y="704"/>
                  </a:lnTo>
                  <a:lnTo>
                    <a:pt x="663" y="730"/>
                  </a:lnTo>
                  <a:lnTo>
                    <a:pt x="636" y="739"/>
                  </a:lnTo>
                  <a:lnTo>
                    <a:pt x="627" y="714"/>
                  </a:lnTo>
                  <a:close/>
                  <a:moveTo>
                    <a:pt x="682" y="695"/>
                  </a:moveTo>
                  <a:lnTo>
                    <a:pt x="697" y="689"/>
                  </a:lnTo>
                  <a:lnTo>
                    <a:pt x="707" y="686"/>
                  </a:lnTo>
                  <a:lnTo>
                    <a:pt x="718" y="712"/>
                  </a:lnTo>
                  <a:lnTo>
                    <a:pt x="706" y="717"/>
                  </a:lnTo>
                  <a:lnTo>
                    <a:pt x="689" y="721"/>
                  </a:lnTo>
                  <a:lnTo>
                    <a:pt x="682" y="695"/>
                  </a:lnTo>
                  <a:close/>
                  <a:moveTo>
                    <a:pt x="733" y="676"/>
                  </a:moveTo>
                  <a:lnTo>
                    <a:pt x="759" y="665"/>
                  </a:lnTo>
                  <a:lnTo>
                    <a:pt x="770" y="691"/>
                  </a:lnTo>
                  <a:lnTo>
                    <a:pt x="744" y="701"/>
                  </a:lnTo>
                  <a:lnTo>
                    <a:pt x="733" y="676"/>
                  </a:lnTo>
                  <a:close/>
                  <a:moveTo>
                    <a:pt x="786" y="654"/>
                  </a:moveTo>
                  <a:lnTo>
                    <a:pt x="812" y="644"/>
                  </a:lnTo>
                  <a:lnTo>
                    <a:pt x="823" y="669"/>
                  </a:lnTo>
                  <a:lnTo>
                    <a:pt x="797" y="680"/>
                  </a:lnTo>
                  <a:lnTo>
                    <a:pt x="786" y="654"/>
                  </a:lnTo>
                  <a:close/>
                  <a:moveTo>
                    <a:pt x="840" y="633"/>
                  </a:moveTo>
                  <a:lnTo>
                    <a:pt x="865" y="622"/>
                  </a:lnTo>
                  <a:lnTo>
                    <a:pt x="876" y="648"/>
                  </a:lnTo>
                  <a:lnTo>
                    <a:pt x="850" y="659"/>
                  </a:lnTo>
                  <a:lnTo>
                    <a:pt x="840" y="633"/>
                  </a:lnTo>
                  <a:close/>
                  <a:moveTo>
                    <a:pt x="893" y="612"/>
                  </a:moveTo>
                  <a:lnTo>
                    <a:pt x="919" y="601"/>
                  </a:lnTo>
                  <a:lnTo>
                    <a:pt x="929" y="627"/>
                  </a:lnTo>
                  <a:lnTo>
                    <a:pt x="902" y="637"/>
                  </a:lnTo>
                  <a:lnTo>
                    <a:pt x="893" y="612"/>
                  </a:lnTo>
                  <a:close/>
                  <a:moveTo>
                    <a:pt x="944" y="590"/>
                  </a:moveTo>
                  <a:lnTo>
                    <a:pt x="972" y="580"/>
                  </a:lnTo>
                  <a:lnTo>
                    <a:pt x="982" y="606"/>
                  </a:lnTo>
                  <a:lnTo>
                    <a:pt x="955" y="616"/>
                  </a:lnTo>
                  <a:lnTo>
                    <a:pt x="944" y="590"/>
                  </a:lnTo>
                  <a:close/>
                  <a:moveTo>
                    <a:pt x="998" y="569"/>
                  </a:moveTo>
                  <a:lnTo>
                    <a:pt x="1025" y="558"/>
                  </a:lnTo>
                  <a:lnTo>
                    <a:pt x="1035" y="584"/>
                  </a:lnTo>
                  <a:lnTo>
                    <a:pt x="1008" y="595"/>
                  </a:lnTo>
                  <a:lnTo>
                    <a:pt x="998" y="569"/>
                  </a:lnTo>
                  <a:close/>
                  <a:moveTo>
                    <a:pt x="1051" y="548"/>
                  </a:moveTo>
                  <a:lnTo>
                    <a:pt x="1076" y="537"/>
                  </a:lnTo>
                  <a:lnTo>
                    <a:pt x="1087" y="564"/>
                  </a:lnTo>
                  <a:lnTo>
                    <a:pt x="1061" y="575"/>
                  </a:lnTo>
                  <a:lnTo>
                    <a:pt x="1051" y="548"/>
                  </a:lnTo>
                  <a:close/>
                  <a:moveTo>
                    <a:pt x="1104" y="526"/>
                  </a:moveTo>
                  <a:lnTo>
                    <a:pt x="1127" y="517"/>
                  </a:lnTo>
                  <a:lnTo>
                    <a:pt x="1117" y="531"/>
                  </a:lnTo>
                  <a:lnTo>
                    <a:pt x="1117" y="526"/>
                  </a:lnTo>
                  <a:lnTo>
                    <a:pt x="1146" y="526"/>
                  </a:lnTo>
                  <a:lnTo>
                    <a:pt x="1146" y="531"/>
                  </a:lnTo>
                  <a:lnTo>
                    <a:pt x="1145" y="535"/>
                  </a:lnTo>
                  <a:lnTo>
                    <a:pt x="1143" y="539"/>
                  </a:lnTo>
                  <a:lnTo>
                    <a:pt x="1140" y="542"/>
                  </a:lnTo>
                  <a:lnTo>
                    <a:pt x="1137" y="545"/>
                  </a:lnTo>
                  <a:lnTo>
                    <a:pt x="1114" y="554"/>
                  </a:lnTo>
                  <a:lnTo>
                    <a:pt x="1104" y="526"/>
                  </a:lnTo>
                  <a:close/>
                  <a:moveTo>
                    <a:pt x="1117" y="499"/>
                  </a:moveTo>
                  <a:lnTo>
                    <a:pt x="1117" y="488"/>
                  </a:lnTo>
                  <a:lnTo>
                    <a:pt x="1146" y="488"/>
                  </a:lnTo>
                  <a:lnTo>
                    <a:pt x="1146" y="499"/>
                  </a:lnTo>
                  <a:lnTo>
                    <a:pt x="1117" y="499"/>
                  </a:lnTo>
                  <a:close/>
                </a:path>
              </a:pathLst>
            </a:custGeom>
            <a:solidFill>
              <a:srgbClr val="FF0000"/>
            </a:solidFill>
            <a:ln w="3175">
              <a:solidFill>
                <a:srgbClr val="FF0000"/>
              </a:solidFill>
              <a:round/>
              <a:headEnd/>
              <a:tailEnd/>
            </a:ln>
          </p:spPr>
          <p:txBody>
            <a:bodyPr/>
            <a:lstStyle/>
            <a:p>
              <a:endParaRPr lang="fr" dirty="0"/>
            </a:p>
          </p:txBody>
        </p:sp>
        <p:sp>
          <p:nvSpPr>
            <p:cNvPr id="22" name="Freeform 40"/>
            <p:cNvSpPr>
              <a:spLocks noEditPoints="1"/>
            </p:cNvSpPr>
            <p:nvPr/>
          </p:nvSpPr>
          <p:spPr bwMode="auto">
            <a:xfrm>
              <a:off x="4027" y="2609"/>
              <a:ext cx="132" cy="221"/>
            </a:xfrm>
            <a:custGeom>
              <a:avLst/>
              <a:gdLst>
                <a:gd name="T0" fmla="*/ 112 w 132"/>
                <a:gd name="T1" fmla="*/ 11 h 221"/>
                <a:gd name="T2" fmla="*/ 74 w 132"/>
                <a:gd name="T3" fmla="*/ 107 h 221"/>
                <a:gd name="T4" fmla="*/ 48 w 132"/>
                <a:gd name="T5" fmla="*/ 96 h 221"/>
                <a:gd name="T6" fmla="*/ 86 w 132"/>
                <a:gd name="T7" fmla="*/ 0 h 221"/>
                <a:gd name="T8" fmla="*/ 112 w 132"/>
                <a:gd name="T9" fmla="*/ 11 h 221"/>
                <a:gd name="T10" fmla="*/ 132 w 132"/>
                <a:gd name="T11" fmla="*/ 114 h 221"/>
                <a:gd name="T12" fmla="*/ 14 w 132"/>
                <a:gd name="T13" fmla="*/ 221 h 221"/>
                <a:gd name="T14" fmla="*/ 0 w 132"/>
                <a:gd name="T15" fmla="*/ 61 h 221"/>
                <a:gd name="T16" fmla="*/ 132 w 132"/>
                <a:gd name="T17" fmla="*/ 114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2"/>
                <a:gd name="T28" fmla="*/ 0 h 221"/>
                <a:gd name="T29" fmla="*/ 132 w 132"/>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2" h="221">
                  <a:moveTo>
                    <a:pt x="112" y="11"/>
                  </a:moveTo>
                  <a:lnTo>
                    <a:pt x="74" y="107"/>
                  </a:lnTo>
                  <a:lnTo>
                    <a:pt x="48" y="96"/>
                  </a:lnTo>
                  <a:lnTo>
                    <a:pt x="86" y="0"/>
                  </a:lnTo>
                  <a:lnTo>
                    <a:pt x="112" y="11"/>
                  </a:lnTo>
                  <a:close/>
                  <a:moveTo>
                    <a:pt x="132" y="114"/>
                  </a:moveTo>
                  <a:lnTo>
                    <a:pt x="14" y="221"/>
                  </a:lnTo>
                  <a:lnTo>
                    <a:pt x="0" y="61"/>
                  </a:lnTo>
                  <a:lnTo>
                    <a:pt x="132" y="114"/>
                  </a:lnTo>
                  <a:close/>
                </a:path>
              </a:pathLst>
            </a:custGeom>
            <a:solidFill>
              <a:srgbClr val="FFFF00"/>
            </a:solidFill>
            <a:ln w="3175">
              <a:solidFill>
                <a:srgbClr val="FFFF00"/>
              </a:solidFill>
              <a:round/>
              <a:headEnd/>
              <a:tailEnd/>
            </a:ln>
          </p:spPr>
          <p:txBody>
            <a:bodyPr/>
            <a:lstStyle/>
            <a:p>
              <a:endParaRPr lang="fr" dirty="0"/>
            </a:p>
          </p:txBody>
        </p:sp>
        <p:sp>
          <p:nvSpPr>
            <p:cNvPr id="23" name="Freeform 41"/>
            <p:cNvSpPr>
              <a:spLocks noEditPoints="1"/>
            </p:cNvSpPr>
            <p:nvPr/>
          </p:nvSpPr>
          <p:spPr bwMode="auto">
            <a:xfrm>
              <a:off x="4054" y="1054"/>
              <a:ext cx="132" cy="219"/>
            </a:xfrm>
            <a:custGeom>
              <a:avLst/>
              <a:gdLst>
                <a:gd name="T0" fmla="*/ 113 w 132"/>
                <a:gd name="T1" fmla="*/ 10 h 219"/>
                <a:gd name="T2" fmla="*/ 75 w 132"/>
                <a:gd name="T3" fmla="*/ 105 h 219"/>
                <a:gd name="T4" fmla="*/ 49 w 132"/>
                <a:gd name="T5" fmla="*/ 94 h 219"/>
                <a:gd name="T6" fmla="*/ 87 w 132"/>
                <a:gd name="T7" fmla="*/ 0 h 219"/>
                <a:gd name="T8" fmla="*/ 113 w 132"/>
                <a:gd name="T9" fmla="*/ 10 h 219"/>
                <a:gd name="T10" fmla="*/ 132 w 132"/>
                <a:gd name="T11" fmla="*/ 114 h 219"/>
                <a:gd name="T12" fmla="*/ 14 w 132"/>
                <a:gd name="T13" fmla="*/ 219 h 219"/>
                <a:gd name="T14" fmla="*/ 0 w 132"/>
                <a:gd name="T15" fmla="*/ 60 h 219"/>
                <a:gd name="T16" fmla="*/ 132 w 132"/>
                <a:gd name="T17" fmla="*/ 114 h 2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2"/>
                <a:gd name="T28" fmla="*/ 0 h 219"/>
                <a:gd name="T29" fmla="*/ 132 w 132"/>
                <a:gd name="T30" fmla="*/ 219 h 2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2" h="219">
                  <a:moveTo>
                    <a:pt x="113" y="10"/>
                  </a:moveTo>
                  <a:lnTo>
                    <a:pt x="75" y="105"/>
                  </a:lnTo>
                  <a:lnTo>
                    <a:pt x="49" y="94"/>
                  </a:lnTo>
                  <a:lnTo>
                    <a:pt x="87" y="0"/>
                  </a:lnTo>
                  <a:lnTo>
                    <a:pt x="113" y="10"/>
                  </a:lnTo>
                  <a:close/>
                  <a:moveTo>
                    <a:pt x="132" y="114"/>
                  </a:moveTo>
                  <a:lnTo>
                    <a:pt x="14" y="219"/>
                  </a:lnTo>
                  <a:lnTo>
                    <a:pt x="0" y="60"/>
                  </a:lnTo>
                  <a:lnTo>
                    <a:pt x="132" y="114"/>
                  </a:lnTo>
                  <a:close/>
                </a:path>
              </a:pathLst>
            </a:custGeom>
            <a:solidFill>
              <a:srgbClr val="FFFF00"/>
            </a:solidFill>
            <a:ln w="3175">
              <a:solidFill>
                <a:srgbClr val="FFFF00"/>
              </a:solidFill>
              <a:round/>
              <a:headEnd/>
              <a:tailEnd/>
            </a:ln>
          </p:spPr>
          <p:txBody>
            <a:bodyPr/>
            <a:lstStyle/>
            <a:p>
              <a:endParaRPr lang="fr" dirty="0"/>
            </a:p>
          </p:txBody>
        </p:sp>
        <p:sp>
          <p:nvSpPr>
            <p:cNvPr id="24" name="Rectangle 42"/>
            <p:cNvSpPr>
              <a:spLocks noChangeArrowheads="1"/>
            </p:cNvSpPr>
            <p:nvPr/>
          </p:nvSpPr>
          <p:spPr bwMode="auto">
            <a:xfrm>
              <a:off x="895" y="3974"/>
              <a:ext cx="4016" cy="259"/>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rtl="0">
                <a:spcBef>
                  <a:spcPct val="50000"/>
                </a:spcBef>
              </a:pPr>
              <a:r>
                <a:rPr lang="fr" sz="1400" b="0" i="0" u="none" baseline="0" dirty="0">
                  <a:latin typeface="+mj-lt"/>
                </a:rPr>
                <a:t>Fausse composition colorée Landsat (R5, G4, B3)</a:t>
              </a:r>
              <a:endParaRPr lang="fr" sz="1400" dirty="0">
                <a:latin typeface="+mj-lt"/>
              </a:endParaRPr>
            </a:p>
          </p:txBody>
        </p:sp>
      </p:grpSp>
    </p:spTree>
    <p:extLst>
      <p:ext uri="{BB962C8B-B14F-4D97-AF65-F5344CB8AC3E}">
        <p14:creationId xmlns:p14="http://schemas.microsoft.com/office/powerpoint/2010/main" val="14652998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840125"/>
          </a:xfrm>
        </p:spPr>
        <p:txBody>
          <a:bodyPr/>
          <a:lstStyle/>
          <a:p>
            <a:pPr algn="l" rtl="0"/>
            <a:r>
              <a:rPr lang="fr" b="0" i="0" u="none" baseline="0"/>
              <a:t>Analyse par démixage spectral (SMA)</a:t>
            </a:r>
            <a:endParaRPr lang="fr" dirty="0"/>
          </a:p>
        </p:txBody>
      </p:sp>
      <p:sp>
        <p:nvSpPr>
          <p:cNvPr id="3" name="Text Placeholder 2"/>
          <p:cNvSpPr>
            <a:spLocks noGrp="1"/>
          </p:cNvSpPr>
          <p:nvPr>
            <p:ph type="body" sz="quarter" idx="10"/>
          </p:nvPr>
        </p:nvSpPr>
        <p:spPr>
          <a:xfrm>
            <a:off x="4486593" y="1582048"/>
            <a:ext cx="4364508" cy="3866252"/>
          </a:xfrm>
        </p:spPr>
        <p:txBody>
          <a:bodyPr/>
          <a:lstStyle/>
          <a:p>
            <a:pPr algn="l" rtl="0"/>
            <a:r>
              <a:rPr lang="fr" sz="2000" b="0" i="0" u="none" baseline="0"/>
              <a:t>Les matériaux spectralement purs les plus courants (les membres extrêmes) des forêts dégradées sont les </a:t>
            </a:r>
            <a:r>
              <a:rPr lang="fr" sz="2000" b="0" i="0" u="none" baseline="0" smtClean="0"/>
              <a:t>suivants :</a:t>
            </a:r>
            <a:endParaRPr lang="fr" sz="2000" b="0" i="0" u="none" baseline="0"/>
          </a:p>
          <a:p>
            <a:pPr lvl="1" algn="l" rtl="0">
              <a:lnSpc>
                <a:spcPct val="80000"/>
              </a:lnSpc>
            </a:pPr>
            <a:r>
              <a:rPr lang="fr" sz="1800" b="0" i="0" u="none" baseline="0"/>
              <a:t>Végétation verte</a:t>
            </a:r>
          </a:p>
          <a:p>
            <a:pPr lvl="1" algn="l" rtl="0">
              <a:lnSpc>
                <a:spcPct val="80000"/>
              </a:lnSpc>
            </a:pPr>
            <a:r>
              <a:rPr lang="fr" sz="1800" b="0" i="0" u="none" baseline="0"/>
              <a:t>Sol</a:t>
            </a:r>
          </a:p>
          <a:p>
            <a:pPr lvl="1" algn="l" rtl="0">
              <a:lnSpc>
                <a:spcPct val="80000"/>
              </a:lnSpc>
            </a:pPr>
            <a:r>
              <a:rPr lang="fr" sz="1800" b="0" i="0" u="none" baseline="0"/>
              <a:t>Végétation non photosynthétique (NPV)</a:t>
            </a:r>
          </a:p>
          <a:p>
            <a:pPr lvl="1" algn="l" rtl="0">
              <a:lnSpc>
                <a:spcPct val="80000"/>
              </a:lnSpc>
            </a:pPr>
            <a:r>
              <a:rPr lang="fr" sz="1800" b="0" i="0" u="none" baseline="0"/>
              <a:t>Ombre</a:t>
            </a:r>
          </a:p>
          <a:p>
            <a:pPr algn="l" rtl="0">
              <a:lnSpc>
                <a:spcPct val="100000"/>
              </a:lnSpc>
            </a:pPr>
            <a:r>
              <a:rPr lang="fr" sz="2000" b="0" i="0" u="none" baseline="0"/>
              <a:t>Les pixels mixtes prédominent dans les forêts dégradées.</a:t>
            </a:r>
            <a:endParaRPr lang="fr" sz="2000" dirty="0"/>
          </a:p>
        </p:txBody>
      </p:sp>
      <p:grpSp>
        <p:nvGrpSpPr>
          <p:cNvPr id="4" name="Group 1"/>
          <p:cNvGrpSpPr>
            <a:grpSpLocks/>
          </p:cNvGrpSpPr>
          <p:nvPr/>
        </p:nvGrpSpPr>
        <p:grpSpPr bwMode="auto">
          <a:xfrm>
            <a:off x="448279" y="1582602"/>
            <a:ext cx="3748087" cy="3736975"/>
            <a:chOff x="667769" y="2225480"/>
            <a:chExt cx="3748088" cy="3736975"/>
          </a:xfrm>
        </p:grpSpPr>
        <p:pic>
          <p:nvPicPr>
            <p:cNvPr id="5" name="Picture 4"/>
            <p:cNvPicPr>
              <a:picLocks noChangeAspect="1" noChangeArrowheads="1"/>
            </p:cNvPicPr>
            <p:nvPr/>
          </p:nvPicPr>
          <p:blipFill>
            <a:blip r:embed="rId3" cstate="print">
              <a:lum bright="6000" contrast="6000"/>
              <a:extLst>
                <a:ext uri="{28A0092B-C50C-407E-A947-70E740481C1C}">
                  <a14:useLocalDpi xmlns:a14="http://schemas.microsoft.com/office/drawing/2010/main" val="0"/>
                </a:ext>
              </a:extLst>
            </a:blip>
            <a:srcRect l="18149"/>
            <a:stretch>
              <a:fillRect/>
            </a:stretch>
          </p:blipFill>
          <p:spPr bwMode="auto">
            <a:xfrm>
              <a:off x="667769" y="2225480"/>
              <a:ext cx="3748088" cy="3736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 name="Rectangle 5"/>
            <p:cNvSpPr>
              <a:spLocks noChangeAspect="1" noChangeArrowheads="1"/>
            </p:cNvSpPr>
            <p:nvPr/>
          </p:nvSpPr>
          <p:spPr bwMode="auto">
            <a:xfrm>
              <a:off x="1450975" y="3648075"/>
              <a:ext cx="10991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rtl="0"/>
              <a:r>
                <a:rPr lang="fr" sz="1600" b="1" i="0" u="none" baseline="0">
                  <a:solidFill>
                    <a:schemeClr val="bg1"/>
                  </a:solidFill>
                </a:rPr>
                <a:t>Végétation</a:t>
              </a:r>
              <a:endParaRPr lang="fr" sz="1600" b="1">
                <a:solidFill>
                  <a:schemeClr val="bg1"/>
                </a:solidFill>
              </a:endParaRPr>
            </a:p>
          </p:txBody>
        </p:sp>
        <p:sp>
          <p:nvSpPr>
            <p:cNvPr id="7" name="Line 6"/>
            <p:cNvSpPr>
              <a:spLocks noChangeAspect="1" noChangeShapeType="1"/>
            </p:cNvSpPr>
            <p:nvPr/>
          </p:nvSpPr>
          <p:spPr bwMode="auto">
            <a:xfrm>
              <a:off x="2066925" y="3998913"/>
              <a:ext cx="704850" cy="528637"/>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 sz="1600" dirty="0"/>
            </a:p>
          </p:txBody>
        </p:sp>
        <p:sp>
          <p:nvSpPr>
            <p:cNvPr id="8" name="Rectangle 7"/>
            <p:cNvSpPr>
              <a:spLocks noChangeAspect="1" noChangeArrowheads="1"/>
            </p:cNvSpPr>
            <p:nvPr/>
          </p:nvSpPr>
          <p:spPr bwMode="auto">
            <a:xfrm>
              <a:off x="1187450" y="5199063"/>
              <a:ext cx="4924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rtl="0"/>
              <a:r>
                <a:rPr lang="fr" sz="1600" b="1" i="0" u="none" baseline="0">
                  <a:solidFill>
                    <a:schemeClr val="bg1"/>
                  </a:solidFill>
                </a:rPr>
                <a:t>Sol</a:t>
              </a:r>
              <a:endParaRPr lang="fr" sz="1600" b="1">
                <a:solidFill>
                  <a:schemeClr val="bg1"/>
                </a:solidFill>
              </a:endParaRPr>
            </a:p>
          </p:txBody>
        </p:sp>
        <p:sp>
          <p:nvSpPr>
            <p:cNvPr id="9" name="Line 8"/>
            <p:cNvSpPr>
              <a:spLocks noChangeAspect="1" noChangeShapeType="1"/>
            </p:cNvSpPr>
            <p:nvPr/>
          </p:nvSpPr>
          <p:spPr bwMode="auto">
            <a:xfrm flipV="1">
              <a:off x="1890712" y="4792663"/>
              <a:ext cx="881063" cy="439737"/>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 sz="1600" dirty="0"/>
            </a:p>
          </p:txBody>
        </p:sp>
        <p:sp>
          <p:nvSpPr>
            <p:cNvPr id="10" name="Rectangle 9"/>
            <p:cNvSpPr>
              <a:spLocks noChangeAspect="1" noChangeArrowheads="1"/>
            </p:cNvSpPr>
            <p:nvPr/>
          </p:nvSpPr>
          <p:spPr bwMode="auto">
            <a:xfrm>
              <a:off x="3563937" y="3360738"/>
              <a:ext cx="7072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rtl="0"/>
              <a:r>
                <a:rPr lang="fr" sz="1600" b="1" i="0" u="none" baseline="0">
                  <a:solidFill>
                    <a:schemeClr val="bg1"/>
                  </a:solidFill>
                </a:rPr>
                <a:t>Ombre</a:t>
              </a:r>
              <a:endParaRPr lang="fr" sz="1600" b="1">
                <a:solidFill>
                  <a:schemeClr val="bg1"/>
                </a:solidFill>
              </a:endParaRPr>
            </a:p>
          </p:txBody>
        </p:sp>
        <p:sp>
          <p:nvSpPr>
            <p:cNvPr id="11" name="Rectangle 10"/>
            <p:cNvSpPr>
              <a:spLocks noChangeAspect="1" noChangeArrowheads="1"/>
            </p:cNvSpPr>
            <p:nvPr/>
          </p:nvSpPr>
          <p:spPr bwMode="auto">
            <a:xfrm>
              <a:off x="3476625" y="5408613"/>
              <a:ext cx="5565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rtl="0"/>
              <a:r>
                <a:rPr lang="fr" sz="1600" b="1" i="0" u="none" baseline="0">
                  <a:solidFill>
                    <a:schemeClr val="bg1"/>
                  </a:solidFill>
                </a:rPr>
                <a:t>NPV</a:t>
              </a:r>
              <a:endParaRPr lang="fr" sz="1600" b="1">
                <a:solidFill>
                  <a:schemeClr val="bg1"/>
                </a:solidFill>
              </a:endParaRPr>
            </a:p>
          </p:txBody>
        </p:sp>
        <p:sp>
          <p:nvSpPr>
            <p:cNvPr id="12" name="Line 11"/>
            <p:cNvSpPr>
              <a:spLocks noChangeAspect="1" noChangeShapeType="1"/>
            </p:cNvSpPr>
            <p:nvPr/>
          </p:nvSpPr>
          <p:spPr bwMode="auto">
            <a:xfrm flipH="1">
              <a:off x="2947987" y="3648075"/>
              <a:ext cx="704850" cy="879475"/>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 sz="1600" dirty="0"/>
            </a:p>
          </p:txBody>
        </p:sp>
        <p:sp>
          <p:nvSpPr>
            <p:cNvPr id="13" name="Line 12"/>
            <p:cNvSpPr>
              <a:spLocks noChangeAspect="1" noChangeShapeType="1"/>
            </p:cNvSpPr>
            <p:nvPr/>
          </p:nvSpPr>
          <p:spPr bwMode="auto">
            <a:xfrm flipH="1" flipV="1">
              <a:off x="2947987" y="4792663"/>
              <a:ext cx="528638" cy="528637"/>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 sz="1600" dirty="0"/>
            </a:p>
          </p:txBody>
        </p:sp>
        <p:sp>
          <p:nvSpPr>
            <p:cNvPr id="14" name="Rectangle 13"/>
            <p:cNvSpPr>
              <a:spLocks noChangeAspect="1" noChangeArrowheads="1"/>
            </p:cNvSpPr>
            <p:nvPr/>
          </p:nvSpPr>
          <p:spPr bwMode="auto">
            <a:xfrm>
              <a:off x="1910371" y="2895600"/>
              <a:ext cx="18704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rtl="0"/>
              <a:r>
                <a:rPr lang="fr" sz="1600" b="1" i="0" u="none" baseline="0">
                  <a:solidFill>
                    <a:srgbClr val="FFFF66"/>
                  </a:solidFill>
                </a:rPr>
                <a:t>Pixels mixtes Landsat</a:t>
              </a:r>
              <a:endParaRPr lang="fr" sz="1600" b="1" dirty="0">
                <a:solidFill>
                  <a:srgbClr val="FFFF66"/>
                </a:solidFill>
              </a:endParaRPr>
            </a:p>
            <a:p>
              <a:pPr algn="ctr" rtl="0"/>
              <a:r>
                <a:rPr lang="fr" sz="1600" b="1" i="0" u="none" baseline="0">
                  <a:solidFill>
                    <a:srgbClr val="FFFF66"/>
                  </a:solidFill>
                </a:rPr>
                <a:t>(30 m x 30 m)</a:t>
              </a:r>
              <a:endParaRPr lang="fr" sz="1600" b="1" dirty="0">
                <a:solidFill>
                  <a:srgbClr val="FFFF66"/>
                </a:solidFill>
              </a:endParaRPr>
            </a:p>
          </p:txBody>
        </p:sp>
        <p:sp>
          <p:nvSpPr>
            <p:cNvPr id="15" name="Line 14"/>
            <p:cNvSpPr>
              <a:spLocks noChangeAspect="1" noChangeShapeType="1"/>
            </p:cNvSpPr>
            <p:nvPr/>
          </p:nvSpPr>
          <p:spPr bwMode="auto">
            <a:xfrm>
              <a:off x="2862262" y="3471863"/>
              <a:ext cx="0" cy="912812"/>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 sz="1600" dirty="0"/>
            </a:p>
          </p:txBody>
        </p:sp>
        <p:sp>
          <p:nvSpPr>
            <p:cNvPr id="16" name="Text Box 15"/>
            <p:cNvSpPr txBox="1">
              <a:spLocks noChangeArrowheads="1"/>
            </p:cNvSpPr>
            <p:nvPr/>
          </p:nvSpPr>
          <p:spPr bwMode="auto">
            <a:xfrm>
              <a:off x="682774" y="2240042"/>
              <a:ext cx="24876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r>
                <a:rPr lang="fr" sz="1600" b="1" i="0" u="none" baseline="0">
                  <a:solidFill>
                    <a:schemeClr val="bg1"/>
                  </a:solidFill>
                </a:rPr>
                <a:t>Détail d’une image Ikonos </a:t>
              </a:r>
              <a:endParaRPr lang="fr" sz="1600" b="1" dirty="0">
                <a:solidFill>
                  <a:schemeClr val="bg1"/>
                </a:solidFill>
              </a:endParaRPr>
            </a:p>
          </p:txBody>
        </p:sp>
      </p:grpSp>
    </p:spTree>
    <p:extLst>
      <p:ext uri="{BB962C8B-B14F-4D97-AF65-F5344CB8AC3E}">
        <p14:creationId xmlns:p14="http://schemas.microsoft.com/office/powerpoint/2010/main" val="16376452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9"/>
          <p:cNvSpPr>
            <a:spLocks noGrp="1" noRot="1" noChangeArrowheads="1"/>
          </p:cNvSpPr>
          <p:nvPr>
            <p:ph type="title"/>
          </p:nvPr>
        </p:nvSpPr>
        <p:spPr>
          <a:xfrm>
            <a:off x="491642" y="230188"/>
            <a:ext cx="8442796" cy="662947"/>
          </a:xfrm>
        </p:spPr>
        <p:txBody>
          <a:bodyPr/>
          <a:lstStyle/>
          <a:p>
            <a:pPr algn="l" rtl="0"/>
            <a:r>
              <a:rPr lang="fr" b="0" i="0" u="none" baseline="0" dirty="0">
                <a:latin typeface="+mj-lt"/>
              </a:rPr>
              <a:t>Pixels mixtes Landsat</a:t>
            </a:r>
            <a:endParaRPr lang="fr" dirty="0">
              <a:latin typeface="+mj-lt"/>
            </a:endParaRPr>
          </a:p>
        </p:txBody>
      </p:sp>
      <p:sp>
        <p:nvSpPr>
          <p:cNvPr id="2" name="Text Placeholder 1"/>
          <p:cNvSpPr>
            <a:spLocks noGrp="1"/>
          </p:cNvSpPr>
          <p:nvPr>
            <p:ph type="body" sz="quarter" idx="10"/>
          </p:nvPr>
        </p:nvSpPr>
        <p:spPr>
          <a:xfrm>
            <a:off x="514350" y="1004972"/>
            <a:ext cx="3875398" cy="4917363"/>
          </a:xfrm>
        </p:spPr>
        <p:txBody>
          <a:bodyPr/>
          <a:lstStyle/>
          <a:p>
            <a:pPr algn="l" rtl="0"/>
            <a:r>
              <a:rPr lang="fr" sz="1900" b="0" i="0" u="none" baseline="0" dirty="0"/>
              <a:t>L’analyse par démixage spectral a été proposée pour surmonter le problème des pixels mixtes rencontrés dans les forêts dégradées.</a:t>
            </a:r>
          </a:p>
          <a:p>
            <a:pPr algn="l" rtl="0">
              <a:lnSpc>
                <a:spcPct val="100000"/>
              </a:lnSpc>
            </a:pPr>
            <a:r>
              <a:rPr lang="fr" sz="1900" b="0" i="0" u="none" baseline="0" dirty="0"/>
              <a:t>Les pixels mixtes peuvent être décomposés en fractions et membres extrêmes.</a:t>
            </a:r>
          </a:p>
          <a:p>
            <a:pPr algn="l" rtl="0">
              <a:lnSpc>
                <a:spcPct val="100000"/>
              </a:lnSpc>
            </a:pPr>
            <a:r>
              <a:rPr lang="fr" sz="1900" b="0" i="0" u="none" baseline="0" dirty="0"/>
              <a:t>La réflectance des pixels mixtes est la somme de la réflectance des composants des membres extrêmes des pixels.</a:t>
            </a:r>
            <a:endParaRPr lang="fr" sz="1900" dirty="0"/>
          </a:p>
        </p:txBody>
      </p:sp>
      <p:pic>
        <p:nvPicPr>
          <p:cNvPr id="100356"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hidden">
          <a:xfrm>
            <a:off x="4724400" y="3440709"/>
            <a:ext cx="4436191" cy="2663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hidden">
          <a:xfrm>
            <a:off x="4771434" y="1148369"/>
            <a:ext cx="4436191" cy="2655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24"/>
          <p:cNvSpPr txBox="1">
            <a:spLocks noChangeArrowheads="1"/>
          </p:cNvSpPr>
          <p:nvPr/>
        </p:nvSpPr>
        <p:spPr bwMode="hidden">
          <a:xfrm>
            <a:off x="5681933" y="1004972"/>
            <a:ext cx="1985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r>
              <a:rPr lang="fr" sz="1800" b="0" i="0" u="none" baseline="0"/>
              <a:t>Membres extrêmes des images</a:t>
            </a:r>
          </a:p>
        </p:txBody>
      </p:sp>
    </p:spTree>
    <p:extLst>
      <p:ext uri="{BB962C8B-B14F-4D97-AF65-F5344CB8AC3E}">
        <p14:creationId xmlns:p14="http://schemas.microsoft.com/office/powerpoint/2010/main" val="34218305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ChangeArrowheads="1"/>
          </p:cNvSpPr>
          <p:nvPr/>
        </p:nvSpPr>
        <p:spPr bwMode="auto">
          <a:xfrm>
            <a:off x="4985497" y="1294272"/>
            <a:ext cx="3996577" cy="417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rtl="0">
              <a:spcBef>
                <a:spcPct val="20000"/>
              </a:spcBef>
              <a:buSzPct val="140000"/>
              <a:buFont typeface="Wingdings" panose="05000000000000000000" pitchFamily="2" charset="2"/>
              <a:buChar char="§"/>
            </a:pPr>
            <a:r>
              <a:rPr lang="fr" b="0" i="0" u="none" baseline="0" dirty="0" smtClean="0">
                <a:solidFill>
                  <a:schemeClr val="bg2"/>
                </a:solidFill>
                <a:latin typeface="+mj-lt"/>
              </a:rPr>
              <a:t>Ombre :</a:t>
            </a:r>
            <a:endParaRPr lang="fr" b="0" i="0" u="none" baseline="0" dirty="0">
              <a:solidFill>
                <a:schemeClr val="bg2"/>
              </a:solidFill>
              <a:latin typeface="+mj-lt"/>
            </a:endParaRPr>
          </a:p>
          <a:p>
            <a:pPr marL="742950" lvl="1" indent="-285750" algn="l" rtl="0">
              <a:spcBef>
                <a:spcPct val="20000"/>
              </a:spcBef>
              <a:buSzPct val="140000"/>
              <a:buFont typeface="Arial" panose="020B0604020202020204" pitchFamily="34" charset="0"/>
              <a:buChar char="•"/>
            </a:pPr>
            <a:r>
              <a:rPr lang="fr" sz="1600" b="0" i="0" u="none" baseline="0" dirty="0">
                <a:solidFill>
                  <a:schemeClr val="bg2"/>
                </a:solidFill>
                <a:latin typeface="+mj-lt"/>
              </a:rPr>
              <a:t>Topographie et rugosité du couvert forestier et grandes clairières</a:t>
            </a:r>
            <a:endParaRPr lang="fr" sz="1600" b="1" dirty="0">
              <a:solidFill>
                <a:schemeClr val="bg2"/>
              </a:solidFill>
              <a:latin typeface="+mj-lt"/>
            </a:endParaRPr>
          </a:p>
          <a:p>
            <a:pPr marL="342900" indent="-342900" algn="l" rtl="0">
              <a:spcBef>
                <a:spcPct val="20000"/>
              </a:spcBef>
              <a:buSzPct val="140000"/>
              <a:buFont typeface="Wingdings" panose="05000000000000000000" pitchFamily="2" charset="2"/>
              <a:buChar char="§"/>
            </a:pPr>
            <a:r>
              <a:rPr lang="fr" b="0" i="0" u="none" baseline="0" dirty="0">
                <a:solidFill>
                  <a:schemeClr val="bg2"/>
                </a:solidFill>
                <a:latin typeface="+mj-lt"/>
              </a:rPr>
              <a:t>Végétation </a:t>
            </a:r>
            <a:r>
              <a:rPr lang="fr" b="0" i="0" u="none" baseline="0" dirty="0" smtClean="0">
                <a:solidFill>
                  <a:schemeClr val="bg2"/>
                </a:solidFill>
                <a:latin typeface="+mj-lt"/>
              </a:rPr>
              <a:t>verte :</a:t>
            </a:r>
            <a:endParaRPr lang="fr" b="0" i="0" u="none" baseline="0" dirty="0">
              <a:solidFill>
                <a:schemeClr val="bg2"/>
              </a:solidFill>
              <a:latin typeface="+mj-lt"/>
            </a:endParaRPr>
          </a:p>
          <a:p>
            <a:pPr marL="742950" lvl="1" indent="-285750" algn="l" rtl="0">
              <a:spcBef>
                <a:spcPct val="20000"/>
              </a:spcBef>
              <a:buSzPct val="140000"/>
              <a:buFont typeface="Arial" panose="020B0604020202020204" pitchFamily="34" charset="0"/>
              <a:buChar char="•"/>
            </a:pPr>
            <a:r>
              <a:rPr lang="fr" sz="1600" b="0" i="0" u="none" baseline="0" dirty="0">
                <a:solidFill>
                  <a:schemeClr val="bg2"/>
                </a:solidFill>
                <a:latin typeface="+mj-lt"/>
              </a:rPr>
              <a:t>Trouées, régénération des forêts et clairières</a:t>
            </a:r>
            <a:endParaRPr lang="fr" sz="1600" dirty="0">
              <a:solidFill>
                <a:schemeClr val="bg2"/>
              </a:solidFill>
              <a:latin typeface="+mj-lt"/>
            </a:endParaRPr>
          </a:p>
          <a:p>
            <a:pPr marL="342900" indent="-342900" algn="l" rtl="0">
              <a:spcBef>
                <a:spcPct val="20000"/>
              </a:spcBef>
              <a:buSzPct val="140000"/>
              <a:buFont typeface="Wingdings" panose="05000000000000000000" pitchFamily="2" charset="2"/>
              <a:buChar char="§"/>
            </a:pPr>
            <a:r>
              <a:rPr lang="fr" b="0" i="0" u="none" baseline="0" dirty="0" smtClean="0">
                <a:solidFill>
                  <a:schemeClr val="bg2"/>
                </a:solidFill>
                <a:latin typeface="+mj-lt"/>
              </a:rPr>
              <a:t>NPV :</a:t>
            </a:r>
            <a:endParaRPr lang="fr" b="0" i="0" u="none" baseline="0" dirty="0">
              <a:solidFill>
                <a:schemeClr val="bg2"/>
              </a:solidFill>
              <a:latin typeface="+mj-lt"/>
            </a:endParaRPr>
          </a:p>
          <a:p>
            <a:pPr marL="742950" lvl="1" indent="-285750" algn="l" rtl="0">
              <a:spcBef>
                <a:spcPct val="20000"/>
              </a:spcBef>
              <a:buSzPct val="140000"/>
              <a:buFont typeface="Arial" panose="020B0604020202020204" pitchFamily="34" charset="0"/>
              <a:buChar char="•"/>
            </a:pPr>
            <a:r>
              <a:rPr lang="fr" sz="1600" b="0" i="0" u="none" baseline="0" dirty="0">
                <a:solidFill>
                  <a:schemeClr val="bg2"/>
                </a:solidFill>
                <a:latin typeface="+mj-lt"/>
              </a:rPr>
              <a:t>Dommages du couvert forestier et cicatrices de brûlage</a:t>
            </a:r>
          </a:p>
          <a:p>
            <a:pPr marL="342900" indent="-342900" algn="l" rtl="0">
              <a:spcBef>
                <a:spcPct val="20000"/>
              </a:spcBef>
              <a:buSzPct val="140000"/>
              <a:buFont typeface="Wingdings" panose="05000000000000000000" pitchFamily="2" charset="2"/>
              <a:buChar char="§"/>
            </a:pPr>
            <a:r>
              <a:rPr lang="fr" b="0" i="0" u="none" baseline="0" dirty="0" smtClean="0">
                <a:solidFill>
                  <a:schemeClr val="bg2"/>
                </a:solidFill>
                <a:latin typeface="+mj-lt"/>
              </a:rPr>
              <a:t>Sol :</a:t>
            </a:r>
            <a:endParaRPr lang="fr" b="0" i="0" u="none" baseline="0" dirty="0">
              <a:solidFill>
                <a:schemeClr val="bg2"/>
              </a:solidFill>
              <a:latin typeface="+mj-lt"/>
            </a:endParaRPr>
          </a:p>
          <a:p>
            <a:pPr marL="742950" lvl="1" indent="-285750" algn="l" rtl="0">
              <a:spcBef>
                <a:spcPct val="20000"/>
              </a:spcBef>
              <a:buSzPct val="140000"/>
              <a:buFont typeface="Arial" panose="020B0604020202020204" pitchFamily="34" charset="0"/>
              <a:buChar char="•"/>
            </a:pPr>
            <a:r>
              <a:rPr lang="fr" sz="1600" b="0" i="0" u="none" baseline="0" dirty="0">
                <a:solidFill>
                  <a:schemeClr val="bg2"/>
                </a:solidFill>
                <a:latin typeface="+mj-lt"/>
              </a:rPr>
              <a:t>Infrastructures d’exploitation forestière (routes et jetées)</a:t>
            </a:r>
            <a:endParaRPr lang="fr" sz="1600" dirty="0">
              <a:solidFill>
                <a:schemeClr val="bg2"/>
              </a:solidFill>
              <a:latin typeface="+mj-lt"/>
            </a:endParaRPr>
          </a:p>
        </p:txBody>
      </p:sp>
      <p:pic>
        <p:nvPicPr>
          <p:cNvPr id="163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5685" t="3769" r="8633" b="3612"/>
          <a:stretch>
            <a:fillRect/>
          </a:stretch>
        </p:blipFill>
        <p:spPr bwMode="auto">
          <a:xfrm>
            <a:off x="709301" y="1195225"/>
            <a:ext cx="4033205" cy="471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Rectangle 5"/>
          <p:cNvSpPr>
            <a:spLocks noChangeArrowheads="1"/>
          </p:cNvSpPr>
          <p:nvPr/>
        </p:nvSpPr>
        <p:spPr bwMode="auto">
          <a:xfrm>
            <a:off x="5450305" y="5580533"/>
            <a:ext cx="35196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rtl="0" eaLnBrk="0" hangingPunct="0"/>
            <a:r>
              <a:rPr lang="fr" sz="1400" b="0" i="0" u="none" baseline="0" smtClean="0">
                <a:latin typeface="+mj-lt"/>
              </a:rPr>
              <a:t>Source : </a:t>
            </a:r>
            <a:r>
              <a:rPr lang="fr" sz="1400" b="0" i="0" u="none" baseline="0">
                <a:latin typeface="+mj-lt"/>
              </a:rPr>
              <a:t>Souza Jr. et al. 2003</a:t>
            </a:r>
            <a:endParaRPr lang="fr" sz="1400" dirty="0">
              <a:latin typeface="+mj-lt"/>
            </a:endParaRPr>
          </a:p>
        </p:txBody>
      </p:sp>
      <p:sp>
        <p:nvSpPr>
          <p:cNvPr id="2" name="Title 1"/>
          <p:cNvSpPr>
            <a:spLocks noGrp="1"/>
          </p:cNvSpPr>
          <p:nvPr>
            <p:ph type="title"/>
          </p:nvPr>
        </p:nvSpPr>
        <p:spPr>
          <a:xfrm>
            <a:off x="491642" y="230188"/>
            <a:ext cx="8442796" cy="791650"/>
          </a:xfrm>
        </p:spPr>
        <p:txBody>
          <a:bodyPr/>
          <a:lstStyle/>
          <a:p>
            <a:pPr algn="l" rtl="0"/>
            <a:r>
              <a:rPr lang="fr" b="0" i="0" u="none" spc="-270" dirty="0"/>
              <a:t>Interprétation des fractions des membres extrêmes</a:t>
            </a:r>
            <a:endParaRPr lang="fr" spc="-270" dirty="0"/>
          </a:p>
        </p:txBody>
      </p:sp>
      <p:sp>
        <p:nvSpPr>
          <p:cNvPr id="3" name="Rectangle 2"/>
          <p:cNvSpPr/>
          <p:nvPr/>
        </p:nvSpPr>
        <p:spPr>
          <a:xfrm>
            <a:off x="734939" y="1088403"/>
            <a:ext cx="803305" cy="2478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r>
              <a:rPr lang="fr" sz="1400" b="0" i="0" u="none" baseline="0">
                <a:solidFill>
                  <a:schemeClr val="accent6"/>
                </a:solidFill>
              </a:rPr>
              <a:t>Ombre</a:t>
            </a:r>
            <a:endParaRPr lang="fr" sz="1400" dirty="0">
              <a:solidFill>
                <a:schemeClr val="accent6"/>
              </a:solidFill>
            </a:endParaRPr>
          </a:p>
        </p:txBody>
      </p:sp>
      <p:sp>
        <p:nvSpPr>
          <p:cNvPr id="7" name="Rectangle 6"/>
          <p:cNvSpPr/>
          <p:nvPr/>
        </p:nvSpPr>
        <p:spPr>
          <a:xfrm>
            <a:off x="2844326" y="1093444"/>
            <a:ext cx="1813132" cy="2478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r>
              <a:rPr lang="fr" sz="1400" b="0" i="0" u="none" baseline="0">
                <a:solidFill>
                  <a:schemeClr val="accent6"/>
                </a:solidFill>
              </a:rPr>
              <a:t>Végétation verte</a:t>
            </a:r>
            <a:endParaRPr lang="fr" sz="1400" dirty="0">
              <a:solidFill>
                <a:schemeClr val="accent6"/>
              </a:solidFill>
            </a:endParaRPr>
          </a:p>
        </p:txBody>
      </p:sp>
      <p:sp>
        <p:nvSpPr>
          <p:cNvPr id="8" name="Rectangle 7"/>
          <p:cNvSpPr/>
          <p:nvPr/>
        </p:nvSpPr>
        <p:spPr>
          <a:xfrm>
            <a:off x="726393" y="3267711"/>
            <a:ext cx="606751" cy="2478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r>
              <a:rPr lang="fr" sz="1400" b="0" i="0" u="none" baseline="0">
                <a:solidFill>
                  <a:schemeClr val="accent6"/>
                </a:solidFill>
              </a:rPr>
              <a:t>NPV</a:t>
            </a:r>
            <a:endParaRPr lang="fr" sz="1400" dirty="0">
              <a:solidFill>
                <a:schemeClr val="accent6"/>
              </a:solidFill>
            </a:endParaRPr>
          </a:p>
        </p:txBody>
      </p:sp>
      <p:sp>
        <p:nvSpPr>
          <p:cNvPr id="9" name="Rectangle 8"/>
          <p:cNvSpPr/>
          <p:nvPr/>
        </p:nvSpPr>
        <p:spPr>
          <a:xfrm>
            <a:off x="2844326" y="3269503"/>
            <a:ext cx="606751" cy="2478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r>
              <a:rPr lang="fr" sz="1400" b="0" i="0" u="none" baseline="0">
                <a:solidFill>
                  <a:schemeClr val="accent6"/>
                </a:solidFill>
              </a:rPr>
              <a:t>Sol</a:t>
            </a:r>
            <a:endParaRPr lang="fr" sz="1400" dirty="0">
              <a:solidFill>
                <a:schemeClr val="accent6"/>
              </a:solidFill>
            </a:endParaRPr>
          </a:p>
        </p:txBody>
      </p:sp>
    </p:spTree>
    <p:extLst>
      <p:ext uri="{BB962C8B-B14F-4D97-AF65-F5344CB8AC3E}">
        <p14:creationId xmlns:p14="http://schemas.microsoft.com/office/powerpoint/2010/main" val="22383898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1152045"/>
          </a:xfrm>
        </p:spPr>
        <p:txBody>
          <a:bodyPr/>
          <a:lstStyle/>
          <a:p>
            <a:pPr algn="l" rtl="0"/>
            <a:r>
              <a:rPr lang="fr" sz="2800" b="0" i="0" u="none" spc="-150" baseline="0" dirty="0"/>
              <a:t>Utilisation des informations sur les fractions pour améliorer la détection de la dégradation des forêts</a:t>
            </a:r>
            <a:endParaRPr lang="fr" sz="2800" spc="-150" dirty="0"/>
          </a:p>
        </p:txBody>
      </p:sp>
      <p:sp>
        <p:nvSpPr>
          <p:cNvPr id="3" name="Text Box 3"/>
          <p:cNvSpPr txBox="1">
            <a:spLocks noChangeArrowheads="1"/>
          </p:cNvSpPr>
          <p:nvPr/>
        </p:nvSpPr>
        <p:spPr bwMode="auto">
          <a:xfrm>
            <a:off x="5281863" y="5760016"/>
            <a:ext cx="38621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r>
              <a:rPr lang="fr" sz="1400" b="0" i="0" u="none" baseline="0" smtClean="0">
                <a:latin typeface="+mj-lt"/>
              </a:rPr>
              <a:t>Source : </a:t>
            </a:r>
            <a:r>
              <a:rPr lang="fr" sz="1400" b="0" i="0" u="none" baseline="0">
                <a:latin typeface="+mj-lt"/>
              </a:rPr>
              <a:t>Souza Jr. 2005</a:t>
            </a:r>
            <a:endParaRPr lang="fr" sz="1400" dirty="0">
              <a:latin typeface="+mj-lt"/>
            </a:endParaRPr>
          </a:p>
        </p:txBody>
      </p:sp>
      <p:grpSp>
        <p:nvGrpSpPr>
          <p:cNvPr id="4" name="Group 23"/>
          <p:cNvGrpSpPr>
            <a:grpSpLocks/>
          </p:cNvGrpSpPr>
          <p:nvPr/>
        </p:nvGrpSpPr>
        <p:grpSpPr bwMode="auto">
          <a:xfrm>
            <a:off x="323849" y="1520456"/>
            <a:ext cx="8659460" cy="4499570"/>
            <a:chOff x="478560" y="1698200"/>
            <a:chExt cx="8285257" cy="4320113"/>
          </a:xfrm>
          <a:solidFill>
            <a:srgbClr val="D9D9D9"/>
          </a:solidFill>
        </p:grpSpPr>
        <p:graphicFrame>
          <p:nvGraphicFramePr>
            <p:cNvPr id="7" name="Object 4"/>
            <p:cNvGraphicFramePr>
              <a:graphicFrameLocks noChangeAspect="1"/>
            </p:cNvGraphicFramePr>
            <p:nvPr>
              <p:extLst>
                <p:ext uri="{D42A27DB-BD31-4B8C-83A1-F6EECF244321}">
                  <p14:modId xmlns:p14="http://schemas.microsoft.com/office/powerpoint/2010/main" val="2944714941"/>
                </p:ext>
              </p:extLst>
            </p:nvPr>
          </p:nvGraphicFramePr>
          <p:xfrm>
            <a:off x="822925" y="2458888"/>
            <a:ext cx="3446462" cy="758825"/>
          </p:xfrm>
          <a:graphic>
            <a:graphicData uri="http://schemas.openxmlformats.org/presentationml/2006/ole">
              <mc:AlternateContent xmlns:mc="http://schemas.openxmlformats.org/markup-compatibility/2006">
                <mc:Choice xmlns:v="urn:schemas-microsoft-com:vml" Requires="v">
                  <p:oleObj spid="_x0000_s35071" name="Equation" r:id="rId4" imgW="1943100" imgH="431800" progId="Equation.3">
                    <p:embed/>
                  </p:oleObj>
                </mc:Choice>
                <mc:Fallback>
                  <p:oleObj name="Equation" r:id="rId4" imgW="1943100" imgH="431800" progId="Equation.3">
                    <p:embed/>
                    <p:pic>
                      <p:nvPicPr>
                        <p:cNvPr id="0" name="Picture 2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25" y="2458888"/>
                          <a:ext cx="3446462" cy="7588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5"/>
            <p:cNvGraphicFramePr>
              <a:graphicFrameLocks noChangeAspect="1"/>
            </p:cNvGraphicFramePr>
            <p:nvPr>
              <p:extLst>
                <p:ext uri="{D42A27DB-BD31-4B8C-83A1-F6EECF244321}">
                  <p14:modId xmlns:p14="http://schemas.microsoft.com/office/powerpoint/2010/main" val="896603395"/>
                </p:ext>
              </p:extLst>
            </p:nvPr>
          </p:nvGraphicFramePr>
          <p:xfrm>
            <a:off x="864359" y="3238500"/>
            <a:ext cx="2576054" cy="723900"/>
          </p:xfrm>
          <a:graphic>
            <a:graphicData uri="http://schemas.openxmlformats.org/presentationml/2006/ole">
              <mc:AlternateContent xmlns:mc="http://schemas.openxmlformats.org/markup-compatibility/2006">
                <mc:Choice xmlns:v="urn:schemas-microsoft-com:vml" Requires="v">
                  <p:oleObj spid="_x0000_s35072" name="Equation" r:id="rId6" imgW="1371600" imgH="393480" progId="Equation.3">
                    <p:embed/>
                  </p:oleObj>
                </mc:Choice>
                <mc:Fallback>
                  <p:oleObj name="Equation" r:id="rId6" imgW="1371600" imgH="393480" progId="Equation.3">
                    <p:embed/>
                    <p:pic>
                      <p:nvPicPr>
                        <p:cNvPr id="0" name="Picture 2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4359" y="3238500"/>
                          <a:ext cx="2576054" cy="7239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 Box 16"/>
            <p:cNvSpPr txBox="1">
              <a:spLocks noChangeArrowheads="1"/>
            </p:cNvSpPr>
            <p:nvPr/>
          </p:nvSpPr>
          <p:spPr bwMode="hidden">
            <a:xfrm>
              <a:off x="478560" y="4777206"/>
              <a:ext cx="3873193" cy="1241107"/>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0"/>
              <a:r>
                <a:rPr lang="fr" sz="1800" b="0" i="0" u="none" baseline="0" dirty="0">
                  <a:latin typeface="+mj-lt"/>
                </a:rPr>
                <a:t>-1 </a:t>
              </a:r>
              <a:r>
                <a:rPr lang="fr" sz="1800" b="0" i="0" u="none" baseline="0" dirty="0">
                  <a:latin typeface="+mj-lt"/>
                  <a:cs typeface="Arial" charset="0"/>
                </a:rPr>
                <a:t>≤ </a:t>
              </a:r>
              <a:r>
                <a:rPr lang="fr" sz="1800" b="0" i="0" u="none" baseline="0" dirty="0">
                  <a:latin typeface="+mj-lt"/>
                </a:rPr>
                <a:t>NDFI </a:t>
              </a:r>
              <a:r>
                <a:rPr lang="fr" sz="1800" b="0" i="0" u="none" baseline="0" dirty="0">
                  <a:latin typeface="+mj-lt"/>
                  <a:cs typeface="Arial" charset="0"/>
                </a:rPr>
                <a:t>≤1</a:t>
              </a:r>
            </a:p>
            <a:p>
              <a:pPr algn="l" rtl="0"/>
              <a:r>
                <a:rPr lang="fr" sz="1200" b="0" i="0" u="none" baseline="0" dirty="0">
                  <a:latin typeface="+mj-lt"/>
                  <a:cs typeface="Arial" charset="0"/>
                </a:rPr>
                <a:t>Des valeurs de l’indice NDFI entre 0,70 et 0,85 indiquent une modification du couvert pouvant être associée à la dégradation des forêts. L’indice NDFI peut être transformé par changement d’échelle à 0-200 pour conserver l’espace disque</a:t>
              </a:r>
              <a:endParaRPr lang="fr" sz="1200" dirty="0">
                <a:latin typeface="+mj-lt"/>
                <a:cs typeface="Arial" charset="0"/>
              </a:endParaRPr>
            </a:p>
          </p:txBody>
        </p:sp>
        <p:sp>
          <p:nvSpPr>
            <p:cNvPr id="11" name="Rectangle 18"/>
            <p:cNvSpPr>
              <a:spLocks noChangeArrowheads="1"/>
            </p:cNvSpPr>
            <p:nvPr/>
          </p:nvSpPr>
          <p:spPr bwMode="auto">
            <a:xfrm>
              <a:off x="618713" y="1698200"/>
              <a:ext cx="8145104" cy="4616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rtl="0"/>
              <a:r>
                <a:rPr lang="fr" sz="2400" b="1" i="0" u="none" baseline="0" dirty="0">
                  <a:solidFill>
                    <a:srgbClr val="415B5C"/>
                  </a:solidFill>
                  <a:latin typeface="+mj-lt"/>
                </a:rPr>
                <a:t>NDFI (Normalized Differencing Fraction Index)</a:t>
              </a:r>
              <a:endParaRPr lang="fr" sz="2400" b="1" dirty="0">
                <a:solidFill>
                  <a:srgbClr val="415B5C"/>
                </a:solidFill>
                <a:latin typeface="+mj-lt"/>
              </a:endParaRPr>
            </a:p>
          </p:txBody>
        </p:sp>
      </p:grpSp>
      <p:grpSp>
        <p:nvGrpSpPr>
          <p:cNvPr id="25" name="Group 3"/>
          <p:cNvGrpSpPr>
            <a:grpSpLocks noChangeAspect="1"/>
          </p:cNvGrpSpPr>
          <p:nvPr/>
        </p:nvGrpSpPr>
        <p:grpSpPr bwMode="auto">
          <a:xfrm>
            <a:off x="4441876" y="2538095"/>
            <a:ext cx="4526280" cy="3041042"/>
            <a:chOff x="19164300" y="20298232"/>
            <a:chExt cx="7543800" cy="5069043"/>
          </a:xfrm>
        </p:grpSpPr>
        <p:pic>
          <p:nvPicPr>
            <p:cNvPr id="26" name="Picture 4" descr="223_62_GV"/>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164300" y="22888809"/>
              <a:ext cx="3714293" cy="190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 descr="223_62_ndf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993807" y="22888809"/>
              <a:ext cx="3714293" cy="190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 descr="223_62_NPV"/>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993807" y="20850225"/>
              <a:ext cx="3714293" cy="190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7" descr="223_62_soi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164300" y="20850225"/>
              <a:ext cx="3714293" cy="190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8"/>
            <p:cNvSpPr>
              <a:spLocks noChangeArrowheads="1"/>
            </p:cNvSpPr>
            <p:nvPr/>
          </p:nvSpPr>
          <p:spPr bwMode="auto">
            <a:xfrm>
              <a:off x="20749703" y="20298232"/>
              <a:ext cx="5408795" cy="42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p>
              <a:pPr algn="ctr" rtl="0"/>
              <a:r>
                <a:rPr lang="fr" sz="1200" b="1" i="0" u="none" baseline="0">
                  <a:latin typeface="+mj-lt"/>
                </a:rPr>
                <a:t> État Paragominas, Pará</a:t>
              </a:r>
              <a:endParaRPr lang="fr" sz="1200" dirty="0">
                <a:latin typeface="+mj-lt"/>
              </a:endParaRPr>
            </a:p>
          </p:txBody>
        </p:sp>
        <p:grpSp>
          <p:nvGrpSpPr>
            <p:cNvPr id="31" name="Group 9"/>
            <p:cNvGrpSpPr>
              <a:grpSpLocks/>
            </p:cNvGrpSpPr>
            <p:nvPr/>
          </p:nvGrpSpPr>
          <p:grpSpPr bwMode="auto">
            <a:xfrm>
              <a:off x="19735800" y="24841200"/>
              <a:ext cx="6521414" cy="526075"/>
              <a:chOff x="19735800" y="24841200"/>
              <a:chExt cx="6521414" cy="526075"/>
            </a:xfrm>
          </p:grpSpPr>
          <p:pic>
            <p:nvPicPr>
              <p:cNvPr id="37"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735800" y="24907875"/>
                <a:ext cx="1044245" cy="24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rcRect l="10432" t="30827" r="21260" b="14285"/>
              <a:stretch>
                <a:fillRect/>
              </a:stretch>
            </p:blipFill>
            <p:spPr bwMode="auto">
              <a:xfrm>
                <a:off x="23779190" y="24845962"/>
                <a:ext cx="2478024" cy="52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2"/>
              <p:cNvPicPr>
                <a:picLocks noChangeAspect="1" noChangeArrowheads="1"/>
              </p:cNvPicPr>
              <p:nvPr/>
            </p:nvPicPr>
            <p:blipFill>
              <a:blip r:embed="rId14" cstate="print">
                <a:extLst>
                  <a:ext uri="{28A0092B-C50C-407E-A947-70E740481C1C}">
                    <a14:useLocalDpi xmlns:a14="http://schemas.microsoft.com/office/drawing/2010/main" val="0"/>
                  </a:ext>
                </a:extLst>
              </a:blip>
              <a:srcRect l="11810" t="34837" r="19423" b="10025"/>
              <a:stretch>
                <a:fillRect/>
              </a:stretch>
            </p:blipFill>
            <p:spPr bwMode="auto">
              <a:xfrm>
                <a:off x="21212175" y="24841200"/>
                <a:ext cx="2495398" cy="52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oup 13"/>
            <p:cNvGrpSpPr>
              <a:grpSpLocks/>
            </p:cNvGrpSpPr>
            <p:nvPr/>
          </p:nvGrpSpPr>
          <p:grpSpPr bwMode="auto">
            <a:xfrm>
              <a:off x="21907500" y="20850225"/>
              <a:ext cx="4800600" cy="2400300"/>
              <a:chOff x="21907500" y="20850225"/>
              <a:chExt cx="4800600" cy="2400300"/>
            </a:xfrm>
          </p:grpSpPr>
          <p:sp>
            <p:nvSpPr>
              <p:cNvPr id="33" name="Rectangle 14"/>
              <p:cNvSpPr>
                <a:spLocks noChangeArrowheads="1"/>
              </p:cNvSpPr>
              <p:nvPr/>
            </p:nvSpPr>
            <p:spPr bwMode="auto">
              <a:xfrm>
                <a:off x="21907500" y="20850225"/>
                <a:ext cx="9715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p>
                <a:pPr algn="r" rtl="0"/>
                <a:r>
                  <a:rPr lang="fr" b="1" i="0" u="none" baseline="0">
                    <a:solidFill>
                      <a:srgbClr val="FFFFFF"/>
                    </a:solidFill>
                  </a:rPr>
                  <a:t>Sol</a:t>
                </a:r>
                <a:endParaRPr lang="fr" dirty="0"/>
              </a:p>
            </p:txBody>
          </p:sp>
          <p:sp>
            <p:nvSpPr>
              <p:cNvPr id="34" name="Rectangle 15"/>
              <p:cNvSpPr>
                <a:spLocks noChangeArrowheads="1"/>
              </p:cNvSpPr>
              <p:nvPr/>
            </p:nvSpPr>
            <p:spPr bwMode="auto">
              <a:xfrm>
                <a:off x="21907500" y="22879050"/>
                <a:ext cx="9715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p>
                <a:pPr algn="r" rtl="0"/>
                <a:r>
                  <a:rPr lang="fr" b="1" i="0" u="none" baseline="0">
                    <a:solidFill>
                      <a:srgbClr val="FFFFFF"/>
                    </a:solidFill>
                  </a:rPr>
                  <a:t>GV</a:t>
                </a:r>
                <a:endParaRPr lang="fr" dirty="0"/>
              </a:p>
            </p:txBody>
          </p:sp>
          <p:sp>
            <p:nvSpPr>
              <p:cNvPr id="35" name="Rectangle 16"/>
              <p:cNvSpPr>
                <a:spLocks noChangeArrowheads="1"/>
              </p:cNvSpPr>
              <p:nvPr/>
            </p:nvSpPr>
            <p:spPr bwMode="auto">
              <a:xfrm>
                <a:off x="25736550" y="22907625"/>
                <a:ext cx="9715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p>
                <a:pPr algn="r" rtl="0"/>
                <a:r>
                  <a:rPr lang="fr" b="1" i="0" u="none" baseline="0">
                    <a:solidFill>
                      <a:srgbClr val="FFFFFF"/>
                    </a:solidFill>
                  </a:rPr>
                  <a:t>NDFI</a:t>
                </a:r>
                <a:endParaRPr lang="fr" dirty="0"/>
              </a:p>
            </p:txBody>
          </p:sp>
          <p:sp>
            <p:nvSpPr>
              <p:cNvPr id="36" name="Rectangle 17"/>
              <p:cNvSpPr>
                <a:spLocks noChangeArrowheads="1"/>
              </p:cNvSpPr>
              <p:nvPr/>
            </p:nvSpPr>
            <p:spPr bwMode="auto">
              <a:xfrm>
                <a:off x="25736550" y="20850225"/>
                <a:ext cx="9715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p>
                <a:pPr algn="r" rtl="0"/>
                <a:r>
                  <a:rPr lang="fr" b="1" i="0" u="none" baseline="0">
                    <a:solidFill>
                      <a:srgbClr val="FFFFFF"/>
                    </a:solidFill>
                  </a:rPr>
                  <a:t>NPV</a:t>
                </a:r>
                <a:endParaRPr lang="fr" dirty="0"/>
              </a:p>
            </p:txBody>
          </p:sp>
        </p:grpSp>
      </p:grpSp>
      <p:sp>
        <p:nvSpPr>
          <p:cNvPr id="24" name="TextBox 23"/>
          <p:cNvSpPr txBox="1"/>
          <p:nvPr/>
        </p:nvSpPr>
        <p:spPr>
          <a:xfrm>
            <a:off x="323849" y="4031758"/>
            <a:ext cx="4048125" cy="553998"/>
          </a:xfrm>
          <a:prstGeom prst="rect">
            <a:avLst/>
          </a:prstGeom>
          <a:solidFill>
            <a:schemeClr val="accent3"/>
          </a:solidFill>
        </p:spPr>
        <p:txBody>
          <a:bodyPr wrap="square" rtlCol="0">
            <a:spAutoFit/>
          </a:bodyPr>
          <a:lstStyle/>
          <a:p>
            <a:pPr algn="l" rtl="0">
              <a:lnSpc>
                <a:spcPts val="1800"/>
              </a:lnSpc>
            </a:pPr>
            <a:r>
              <a:rPr lang="fr" sz="1200" b="0" i="0" u="none" baseline="0" dirty="0">
                <a:latin typeface="Verdana" pitchFamily="34" charset="0"/>
              </a:rPr>
              <a:t>Où GV </a:t>
            </a:r>
            <a:r>
              <a:rPr lang="fr" sz="1200" b="0" i="0" u="none" baseline="0" dirty="0" smtClean="0">
                <a:latin typeface="Verdana" pitchFamily="34" charset="0"/>
              </a:rPr>
              <a:t>= végétation </a:t>
            </a:r>
            <a:r>
              <a:rPr lang="fr" sz="1200" b="0" i="0" u="none" baseline="0" dirty="0">
                <a:latin typeface="Verdana" pitchFamily="34" charset="0"/>
              </a:rPr>
              <a:t>verte et NPV </a:t>
            </a:r>
            <a:r>
              <a:rPr lang="fr" sz="1200" b="0" i="0" u="none" baseline="0" dirty="0" smtClean="0">
                <a:latin typeface="Verdana" pitchFamily="34" charset="0"/>
              </a:rPr>
              <a:t>= végétation </a:t>
            </a:r>
            <a:r>
              <a:rPr lang="fr" sz="1200" b="0" i="0" u="none" baseline="0" dirty="0">
                <a:latin typeface="Verdana" pitchFamily="34" charset="0"/>
              </a:rPr>
              <a:t>non photosynthétique</a:t>
            </a:r>
            <a:endParaRPr lang="fr" sz="1200" dirty="0" smtClean="0">
              <a:latin typeface="Verdana" pitchFamily="34" charset="0"/>
            </a:endParaRPr>
          </a:p>
        </p:txBody>
      </p:sp>
    </p:spTree>
    <p:extLst>
      <p:ext uri="{BB962C8B-B14F-4D97-AF65-F5344CB8AC3E}">
        <p14:creationId xmlns:p14="http://schemas.microsoft.com/office/powerpoint/2010/main" val="39680353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pPr algn="l" rtl="0"/>
            <a:r>
              <a:rPr lang="fr" b="0" i="0" u="none" baseline="0"/>
              <a:t>Plan du cours</a:t>
            </a:r>
            <a:endParaRPr lang="fr" dirty="0"/>
          </a:p>
        </p:txBody>
      </p:sp>
      <p:sp>
        <p:nvSpPr>
          <p:cNvPr id="3" name="Tijdelijke aanduiding voor tekst 2"/>
          <p:cNvSpPr>
            <a:spLocks noGrp="1"/>
          </p:cNvSpPr>
          <p:nvPr>
            <p:ph type="body" sz="quarter" idx="10"/>
          </p:nvPr>
        </p:nvSpPr>
        <p:spPr>
          <a:xfrm>
            <a:off x="421200" y="1375984"/>
            <a:ext cx="8521188" cy="3950678"/>
          </a:xfrm>
        </p:spPr>
        <p:txBody>
          <a:bodyPr/>
          <a:lstStyle/>
          <a:p>
            <a:pPr marL="457200" lvl="0" indent="-457200" algn="l" rtl="0">
              <a:lnSpc>
                <a:spcPct val="100000"/>
              </a:lnSpc>
              <a:buClr>
                <a:schemeClr val="bg2">
                  <a:lumMod val="20000"/>
                  <a:lumOff val="80000"/>
                </a:schemeClr>
              </a:buClr>
              <a:buSzPct val="115000"/>
              <a:buFont typeface="+mj-lt"/>
              <a:buAutoNum type="arabicPeriod"/>
            </a:pPr>
            <a:r>
              <a:rPr lang="fr" sz="2000" b="0" i="0" u="none" baseline="0">
                <a:solidFill>
                  <a:schemeClr val="bg2">
                    <a:lumMod val="20000"/>
                    <a:lumOff val="80000"/>
                  </a:schemeClr>
                </a:solidFill>
              </a:rPr>
              <a:t>Définition de la dégradation des forêts et contexte des Recommandations du GIEC en matière de bonnes pratiques</a:t>
            </a:r>
          </a:p>
          <a:p>
            <a:pPr marL="457200" lvl="0" indent="-457200" algn="l" rtl="0">
              <a:lnSpc>
                <a:spcPct val="100000"/>
              </a:lnSpc>
              <a:buClr>
                <a:schemeClr val="bg2">
                  <a:lumMod val="20000"/>
                  <a:lumOff val="80000"/>
                </a:schemeClr>
              </a:buClr>
              <a:buSzPct val="115000"/>
              <a:buFont typeface="+mj-lt"/>
              <a:buAutoNum type="arabicPeriod"/>
            </a:pPr>
            <a:r>
              <a:rPr lang="fr" sz="2000" b="0" i="0" u="none" baseline="0">
                <a:solidFill>
                  <a:schemeClr val="bg2">
                    <a:lumMod val="20000"/>
                    <a:lumOff val="80000"/>
                  </a:schemeClr>
                </a:solidFill>
              </a:rPr>
              <a:t>Types de dégradation des forêts</a:t>
            </a:r>
          </a:p>
          <a:p>
            <a:pPr marL="457200" lvl="0" indent="-457200" algn="l" rtl="0">
              <a:lnSpc>
                <a:spcPct val="100000"/>
              </a:lnSpc>
              <a:buSzPct val="115000"/>
              <a:buFont typeface="+mj-lt"/>
              <a:buAutoNum type="arabicPeriod"/>
            </a:pPr>
            <a:r>
              <a:rPr lang="fr" sz="2000" b="1" i="0" u="none" baseline="0"/>
              <a:t>Méthodes d’évaluation des zones forestières </a:t>
            </a:r>
            <a:r>
              <a:rPr lang="fr" sz="2000" b="1" i="0" u="none" baseline="0" smtClean="0"/>
              <a:t>dégradées</a:t>
            </a:r>
            <a:endParaRPr lang="fr" sz="2000" b="1" i="0" u="none" baseline="0"/>
          </a:p>
          <a:p>
            <a:pPr marL="1244600" lvl="1" indent="-514350" algn="l" rtl="0">
              <a:lnSpc>
                <a:spcPct val="100000"/>
              </a:lnSpc>
              <a:buClr>
                <a:schemeClr val="bg2">
                  <a:lumMod val="20000"/>
                  <a:lumOff val="80000"/>
                </a:schemeClr>
              </a:buClr>
              <a:buFont typeface="+mj-lt"/>
              <a:buAutoNum type="romanLcPeriod"/>
            </a:pPr>
            <a:r>
              <a:rPr lang="fr" sz="2000" b="0" i="0" u="none" baseline="0">
                <a:solidFill>
                  <a:schemeClr val="bg2">
                    <a:lumMod val="20000"/>
                    <a:lumOff val="80000"/>
                  </a:schemeClr>
                </a:solidFill>
              </a:rPr>
              <a:t>Surveillance de la dégradation des forêts due à l’abattage sélectif</a:t>
            </a:r>
          </a:p>
          <a:p>
            <a:pPr marL="1244600" lvl="1" indent="-514350" algn="l" rtl="0">
              <a:lnSpc>
                <a:spcPct val="100000"/>
              </a:lnSpc>
              <a:buFont typeface="+mj-lt"/>
              <a:buAutoNum type="romanLcPeriod"/>
            </a:pPr>
            <a:r>
              <a:rPr lang="fr" sz="2000" b="1" i="0" u="none" baseline="0"/>
              <a:t>Méthodes de télédétection</a:t>
            </a:r>
          </a:p>
          <a:p>
            <a:pPr marL="2141537" lvl="2" indent="-514350" algn="l" rtl="0">
              <a:lnSpc>
                <a:spcPct val="100000"/>
              </a:lnSpc>
              <a:buClr>
                <a:schemeClr val="bg2">
                  <a:lumMod val="20000"/>
                  <a:lumOff val="80000"/>
                </a:schemeClr>
              </a:buClr>
              <a:buFont typeface="+mj-lt"/>
              <a:buAutoNum type="alphaLcParenR"/>
            </a:pPr>
            <a:r>
              <a:rPr lang="fr" sz="2000" b="0" i="0" u="none" baseline="0">
                <a:solidFill>
                  <a:schemeClr val="bg2">
                    <a:lumMod val="20000"/>
                    <a:lumOff val="80000"/>
                  </a:schemeClr>
                </a:solidFill>
              </a:rPr>
              <a:t>méthodes directes</a:t>
            </a:r>
          </a:p>
          <a:p>
            <a:pPr marL="2141537" lvl="2" indent="-514350" algn="l" rtl="0">
              <a:lnSpc>
                <a:spcPct val="100000"/>
              </a:lnSpc>
              <a:buClr>
                <a:schemeClr val="bg2"/>
              </a:buClr>
              <a:buFont typeface="+mj-lt"/>
              <a:buAutoNum type="alphaLcParenR"/>
            </a:pPr>
            <a:r>
              <a:rPr lang="fr" sz="2000" b="1" i="0" u="none" baseline="0"/>
              <a:t>méthodes indirectes</a:t>
            </a:r>
          </a:p>
          <a:p>
            <a:pPr marL="457200" lvl="0" indent="-457200" algn="l" rtl="0">
              <a:lnSpc>
                <a:spcPct val="100000"/>
              </a:lnSpc>
              <a:buClr>
                <a:schemeClr val="bg2">
                  <a:lumMod val="20000"/>
                  <a:lumOff val="80000"/>
                </a:schemeClr>
              </a:buClr>
              <a:buSzPct val="115000"/>
              <a:buFont typeface="+mj-lt"/>
              <a:buAutoNum type="arabicPeriod"/>
            </a:pPr>
            <a:r>
              <a:rPr lang="fr" sz="2000" b="0" i="0" u="none" baseline="0">
                <a:solidFill>
                  <a:schemeClr val="bg2">
                    <a:lumMod val="20000"/>
                    <a:lumOff val="80000"/>
                  </a:schemeClr>
                </a:solidFill>
              </a:rPr>
              <a:t>Logiciels nécessaires</a:t>
            </a:r>
          </a:p>
          <a:p>
            <a:pPr marL="457200" lvl="0" indent="-457200" algn="l" rtl="0">
              <a:lnSpc>
                <a:spcPct val="100000"/>
              </a:lnSpc>
              <a:buClr>
                <a:schemeClr val="bg2">
                  <a:lumMod val="20000"/>
                  <a:lumOff val="80000"/>
                </a:schemeClr>
              </a:buClr>
              <a:buSzPct val="115000"/>
              <a:buFont typeface="+mj-lt"/>
              <a:buAutoNum type="arabicPeriod"/>
            </a:pPr>
            <a:endParaRPr lang="fr" sz="2000" dirty="0">
              <a:solidFill>
                <a:schemeClr val="bg2">
                  <a:lumMod val="20000"/>
                  <a:lumOff val="80000"/>
                </a:schemeClr>
              </a:solidFill>
            </a:endParaRPr>
          </a:p>
          <a:p>
            <a:pPr marL="0" lvl="0" indent="0" algn="l" rtl="0">
              <a:lnSpc>
                <a:spcPct val="100000"/>
              </a:lnSpc>
              <a:buClr>
                <a:schemeClr val="bg2">
                  <a:lumMod val="20000"/>
                  <a:lumOff val="80000"/>
                </a:schemeClr>
              </a:buClr>
              <a:buSzPct val="115000"/>
              <a:buNone/>
            </a:pPr>
            <a:endParaRPr lang="fr" sz="2000" dirty="0">
              <a:solidFill>
                <a:schemeClr val="bg2">
                  <a:lumMod val="20000"/>
                  <a:lumOff val="80000"/>
                </a:schemeClr>
              </a:solidFill>
            </a:endParaRPr>
          </a:p>
          <a:p>
            <a:pPr marL="0" lvl="0" indent="0" algn="l" rtl="0">
              <a:lnSpc>
                <a:spcPct val="100000"/>
              </a:lnSpc>
              <a:buClr>
                <a:schemeClr val="bg2">
                  <a:lumMod val="20000"/>
                  <a:lumOff val="80000"/>
                </a:schemeClr>
              </a:buClr>
              <a:buSzPct val="115000"/>
              <a:buNone/>
            </a:pPr>
            <a:endParaRPr lang="fr" sz="1800" dirty="0">
              <a:solidFill>
                <a:schemeClr val="bg2">
                  <a:lumMod val="20000"/>
                  <a:lumOff val="80000"/>
                </a:schemeClr>
              </a:solidFill>
            </a:endParaRPr>
          </a:p>
        </p:txBody>
      </p:sp>
    </p:spTree>
    <p:extLst>
      <p:ext uri="{BB962C8B-B14F-4D97-AF65-F5344CB8AC3E}">
        <p14:creationId xmlns:p14="http://schemas.microsoft.com/office/powerpoint/2010/main" val="18851970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1619877"/>
          </a:xfrm>
        </p:spPr>
        <p:txBody>
          <a:bodyPr/>
          <a:lstStyle/>
          <a:p>
            <a:pPr algn="l" rtl="0" eaLnBrk="1" hangingPunct="1">
              <a:defRPr/>
            </a:pPr>
            <a:r>
              <a:rPr lang="fr" b="0" i="0" u="none" baseline="0" dirty="0"/>
              <a:t>Méthode indirecte de surveillance de la dégradation des </a:t>
            </a:r>
            <a:r>
              <a:rPr lang="fr" b="0" i="0" u="none" baseline="0" dirty="0" smtClean="0"/>
              <a:t>forêts : </a:t>
            </a:r>
            <a:r>
              <a:rPr lang="fr" dirty="0"/>
              <a:t>f</a:t>
            </a:r>
            <a:r>
              <a:rPr lang="fr" b="0" i="0" u="none" baseline="0" dirty="0" smtClean="0"/>
              <a:t>orêt </a:t>
            </a:r>
            <a:r>
              <a:rPr lang="fr" b="0" i="0" u="none" baseline="0" dirty="0"/>
              <a:t>intacte/non intacte</a:t>
            </a:r>
            <a:endParaRPr lang="fr" dirty="0"/>
          </a:p>
        </p:txBody>
      </p:sp>
      <p:sp>
        <p:nvSpPr>
          <p:cNvPr id="24580" name="Tijdelijke aanduiding voor tekst 2"/>
          <p:cNvSpPr>
            <a:spLocks noGrp="1"/>
          </p:cNvSpPr>
          <p:nvPr>
            <p:ph type="body" sz="quarter" idx="10"/>
          </p:nvPr>
        </p:nvSpPr>
        <p:spPr>
          <a:xfrm>
            <a:off x="392113" y="2200940"/>
            <a:ext cx="8521700" cy="3274827"/>
          </a:xfrm>
        </p:spPr>
        <p:txBody>
          <a:bodyPr/>
          <a:lstStyle/>
          <a:p>
            <a:pPr algn="l" rtl="0" eaLnBrk="1" hangingPunct="1">
              <a:lnSpc>
                <a:spcPct val="100000"/>
              </a:lnSpc>
            </a:pPr>
            <a:r>
              <a:rPr lang="fr" b="0" i="0" u="none" baseline="0" dirty="0">
                <a:solidFill>
                  <a:schemeClr val="tx1"/>
                </a:solidFill>
              </a:rPr>
              <a:t>La télédétection directe de la dégradation des forêts n’est pas toujours possible (dans un contexte historique, par exemple).</a:t>
            </a:r>
            <a:endParaRPr lang="fr" dirty="0" smtClean="0">
              <a:solidFill>
                <a:schemeClr val="tx1"/>
              </a:solidFill>
            </a:endParaRPr>
          </a:p>
          <a:p>
            <a:pPr algn="l" rtl="0" eaLnBrk="1" hangingPunct="1">
              <a:lnSpc>
                <a:spcPct val="100000"/>
              </a:lnSpc>
            </a:pPr>
            <a:r>
              <a:rPr lang="fr" b="0" i="0" u="none" baseline="0" dirty="0">
                <a:solidFill>
                  <a:schemeClr val="tx1"/>
                </a:solidFill>
              </a:rPr>
              <a:t>Une méthode indirecte a été </a:t>
            </a:r>
            <a:r>
              <a:rPr lang="fr" b="0" i="0" u="none" baseline="0" dirty="0" smtClean="0">
                <a:solidFill>
                  <a:schemeClr val="tx1"/>
                </a:solidFill>
              </a:rPr>
              <a:t>proposée ; </a:t>
            </a:r>
            <a:r>
              <a:rPr lang="fr" b="0" i="0" u="none" baseline="0" dirty="0">
                <a:solidFill>
                  <a:schemeClr val="tx1"/>
                </a:solidFill>
              </a:rPr>
              <a:t>elle s’inspire fortement des concepts élaborés pour évaluer les paysages forestiers intacts du monde dans le cadre des recommandations et lignes directrices du GIEC concernant la notification des émissions et absorptions de GES liées aux espaces boisés.</a:t>
            </a:r>
          </a:p>
        </p:txBody>
      </p:sp>
    </p:spTree>
    <p:extLst>
      <p:ext uri="{BB962C8B-B14F-4D97-AF65-F5344CB8AC3E}">
        <p14:creationId xmlns:p14="http://schemas.microsoft.com/office/powerpoint/2010/main" val="3085645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pPr algn="l" rtl="0"/>
            <a:r>
              <a:rPr lang="fr" b="0" i="0" u="none" baseline="0"/>
              <a:t>Plan du cours</a:t>
            </a:r>
            <a:endParaRPr lang="fr" dirty="0"/>
          </a:p>
        </p:txBody>
      </p:sp>
      <p:sp>
        <p:nvSpPr>
          <p:cNvPr id="3" name="Tijdelijke aanduiding voor tekst 2"/>
          <p:cNvSpPr>
            <a:spLocks noGrp="1"/>
          </p:cNvSpPr>
          <p:nvPr>
            <p:ph type="body" sz="quarter" idx="10"/>
          </p:nvPr>
        </p:nvSpPr>
        <p:spPr>
          <a:xfrm>
            <a:off x="421200" y="1375984"/>
            <a:ext cx="8521188" cy="3950678"/>
          </a:xfrm>
        </p:spPr>
        <p:txBody>
          <a:bodyPr/>
          <a:lstStyle/>
          <a:p>
            <a:pPr marL="457200" lvl="0" indent="-457200" algn="l" rtl="0">
              <a:lnSpc>
                <a:spcPct val="100000"/>
              </a:lnSpc>
              <a:buSzPct val="115000"/>
              <a:buFont typeface="+mj-lt"/>
              <a:buAutoNum type="arabicPeriod"/>
            </a:pPr>
            <a:r>
              <a:rPr lang="fr" sz="2000" b="1" i="0" u="none" baseline="0"/>
              <a:t>Définition de la dégradation des forêts et contexte des Recommandations du GIEC en matière de bonnes pratiques</a:t>
            </a:r>
          </a:p>
          <a:p>
            <a:pPr marL="457200" lvl="0" indent="-457200" algn="l" rtl="0">
              <a:lnSpc>
                <a:spcPct val="100000"/>
              </a:lnSpc>
              <a:buClr>
                <a:schemeClr val="bg2">
                  <a:lumMod val="20000"/>
                  <a:lumOff val="80000"/>
                </a:schemeClr>
              </a:buClr>
              <a:buSzPct val="115000"/>
              <a:buFont typeface="+mj-lt"/>
              <a:buAutoNum type="arabicPeriod"/>
            </a:pPr>
            <a:r>
              <a:rPr lang="fr" sz="2000" b="0" i="0" u="none" baseline="0">
                <a:solidFill>
                  <a:schemeClr val="bg2">
                    <a:lumMod val="20000"/>
                    <a:lumOff val="80000"/>
                  </a:schemeClr>
                </a:solidFill>
              </a:rPr>
              <a:t>Types de dégradation des forêts</a:t>
            </a:r>
          </a:p>
          <a:p>
            <a:pPr marL="457200" lvl="0" indent="-457200" algn="l" rtl="0">
              <a:lnSpc>
                <a:spcPct val="100000"/>
              </a:lnSpc>
              <a:buClr>
                <a:schemeClr val="bg2">
                  <a:lumMod val="20000"/>
                  <a:lumOff val="80000"/>
                </a:schemeClr>
              </a:buClr>
              <a:buSzPct val="115000"/>
              <a:buFont typeface="+mj-lt"/>
              <a:buAutoNum type="arabicPeriod"/>
            </a:pPr>
            <a:r>
              <a:rPr lang="fr" sz="2000" b="0" i="0" u="none" baseline="0">
                <a:solidFill>
                  <a:schemeClr val="bg2">
                    <a:lumMod val="20000"/>
                    <a:lumOff val="80000"/>
                  </a:schemeClr>
                </a:solidFill>
              </a:rPr>
              <a:t>Méthodes d’évaluation des superficies forestières </a:t>
            </a:r>
            <a:r>
              <a:rPr lang="fr" sz="2000" b="0" i="0" u="none" baseline="0" smtClean="0">
                <a:solidFill>
                  <a:schemeClr val="bg2">
                    <a:lumMod val="20000"/>
                    <a:lumOff val="80000"/>
                  </a:schemeClr>
                </a:solidFill>
              </a:rPr>
              <a:t>dégradées</a:t>
            </a:r>
            <a:endParaRPr lang="fr" sz="2000" b="0" i="0" u="none" baseline="0">
              <a:solidFill>
                <a:schemeClr val="bg2">
                  <a:lumMod val="20000"/>
                  <a:lumOff val="80000"/>
                </a:schemeClr>
              </a:solidFill>
            </a:endParaRPr>
          </a:p>
          <a:p>
            <a:pPr marL="1244600" lvl="1" indent="-514350" algn="l" rtl="0">
              <a:lnSpc>
                <a:spcPct val="100000"/>
              </a:lnSpc>
              <a:buClr>
                <a:schemeClr val="bg2">
                  <a:lumMod val="20000"/>
                  <a:lumOff val="80000"/>
                </a:schemeClr>
              </a:buClr>
              <a:buFont typeface="+mj-lt"/>
              <a:buAutoNum type="romanLcPeriod"/>
            </a:pPr>
            <a:r>
              <a:rPr lang="fr" sz="2000" b="0" i="0" u="none" baseline="0">
                <a:solidFill>
                  <a:schemeClr val="bg2">
                    <a:lumMod val="20000"/>
                    <a:lumOff val="80000"/>
                  </a:schemeClr>
                </a:solidFill>
              </a:rPr>
              <a:t>Surveillance de la dégradation des forêts due à l’abattage sélectif</a:t>
            </a:r>
          </a:p>
          <a:p>
            <a:pPr marL="1244600" lvl="1" indent="-514350" algn="l" rtl="0">
              <a:lnSpc>
                <a:spcPct val="100000"/>
              </a:lnSpc>
              <a:buClr>
                <a:schemeClr val="bg2">
                  <a:lumMod val="20000"/>
                  <a:lumOff val="80000"/>
                </a:schemeClr>
              </a:buClr>
              <a:buFont typeface="+mj-lt"/>
              <a:buAutoNum type="romanLcPeriod"/>
            </a:pPr>
            <a:r>
              <a:rPr lang="fr" sz="2000" b="0" i="0" u="none" baseline="0">
                <a:solidFill>
                  <a:schemeClr val="bg2">
                    <a:lumMod val="20000"/>
                    <a:lumOff val="80000"/>
                  </a:schemeClr>
                </a:solidFill>
              </a:rPr>
              <a:t>Méthodes de télédétection</a:t>
            </a:r>
          </a:p>
          <a:p>
            <a:pPr marL="2141537" lvl="2" indent="-514350" algn="l" rtl="0">
              <a:lnSpc>
                <a:spcPct val="100000"/>
              </a:lnSpc>
              <a:buClr>
                <a:schemeClr val="bg2">
                  <a:lumMod val="20000"/>
                  <a:lumOff val="80000"/>
                </a:schemeClr>
              </a:buClr>
              <a:buFont typeface="+mj-lt"/>
              <a:buAutoNum type="alphaLcParenR"/>
            </a:pPr>
            <a:r>
              <a:rPr lang="fr" sz="2000" b="0" i="0" u="none" baseline="0">
                <a:solidFill>
                  <a:schemeClr val="bg2">
                    <a:lumMod val="20000"/>
                    <a:lumOff val="80000"/>
                  </a:schemeClr>
                </a:solidFill>
              </a:rPr>
              <a:t>méthodes directes</a:t>
            </a:r>
          </a:p>
          <a:p>
            <a:pPr marL="2141537" lvl="2" indent="-514350" algn="l" rtl="0">
              <a:lnSpc>
                <a:spcPct val="100000"/>
              </a:lnSpc>
              <a:buClr>
                <a:schemeClr val="bg2">
                  <a:lumMod val="20000"/>
                  <a:lumOff val="80000"/>
                </a:schemeClr>
              </a:buClr>
              <a:buFont typeface="+mj-lt"/>
              <a:buAutoNum type="alphaLcParenR"/>
            </a:pPr>
            <a:r>
              <a:rPr lang="fr" sz="2000" b="0" i="0" u="none" baseline="0">
                <a:solidFill>
                  <a:schemeClr val="bg2">
                    <a:lumMod val="20000"/>
                    <a:lumOff val="80000"/>
                  </a:schemeClr>
                </a:solidFill>
              </a:rPr>
              <a:t>méthodes indirectes</a:t>
            </a:r>
          </a:p>
          <a:p>
            <a:pPr marL="457200" lvl="0" indent="-457200" algn="l" rtl="0">
              <a:lnSpc>
                <a:spcPct val="100000"/>
              </a:lnSpc>
              <a:buClr>
                <a:schemeClr val="bg2">
                  <a:lumMod val="20000"/>
                  <a:lumOff val="80000"/>
                </a:schemeClr>
              </a:buClr>
              <a:buSzPct val="115000"/>
              <a:buFont typeface="+mj-lt"/>
              <a:buAutoNum type="arabicPeriod"/>
            </a:pPr>
            <a:r>
              <a:rPr lang="fr" sz="2000" b="0" i="0" u="none" baseline="0">
                <a:solidFill>
                  <a:schemeClr val="bg2">
                    <a:lumMod val="20000"/>
                    <a:lumOff val="80000"/>
                  </a:schemeClr>
                </a:solidFill>
              </a:rPr>
              <a:t>Logiciels nécessaires</a:t>
            </a:r>
          </a:p>
          <a:p>
            <a:pPr marL="0" lvl="0" indent="0" algn="l" rtl="0">
              <a:lnSpc>
                <a:spcPct val="100000"/>
              </a:lnSpc>
              <a:buClr>
                <a:schemeClr val="bg2">
                  <a:lumMod val="20000"/>
                  <a:lumOff val="80000"/>
                </a:schemeClr>
              </a:buClr>
              <a:buSzPct val="115000"/>
              <a:buNone/>
            </a:pPr>
            <a:endParaRPr lang="fr" sz="2000" b="0" i="0" u="none" baseline="0">
              <a:solidFill>
                <a:schemeClr val="bg2">
                  <a:lumMod val="20000"/>
                  <a:lumOff val="80000"/>
                </a:schemeClr>
              </a:solidFill>
            </a:endParaRPr>
          </a:p>
          <a:p>
            <a:pPr marL="0" lvl="0" indent="0" algn="l" rtl="0">
              <a:lnSpc>
                <a:spcPct val="100000"/>
              </a:lnSpc>
              <a:buClr>
                <a:schemeClr val="bg2">
                  <a:lumMod val="20000"/>
                  <a:lumOff val="80000"/>
                </a:schemeClr>
              </a:buClr>
              <a:buSzPct val="115000"/>
              <a:buNone/>
            </a:pPr>
            <a:endParaRPr lang="fr" sz="1800" dirty="0">
              <a:solidFill>
                <a:schemeClr val="bg2">
                  <a:lumMod val="20000"/>
                  <a:lumOff val="80000"/>
                </a:schemeClr>
              </a:solidFill>
            </a:endParaRPr>
          </a:p>
        </p:txBody>
      </p:sp>
    </p:spTree>
    <p:extLst>
      <p:ext uri="{BB962C8B-B14F-4D97-AF65-F5344CB8AC3E}">
        <p14:creationId xmlns:p14="http://schemas.microsoft.com/office/powerpoint/2010/main" val="33866598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1353086"/>
          </a:xfrm>
        </p:spPr>
        <p:txBody>
          <a:bodyPr/>
          <a:lstStyle/>
          <a:p>
            <a:pPr algn="l" rtl="0" eaLnBrk="1" hangingPunct="1">
              <a:defRPr/>
            </a:pPr>
            <a:r>
              <a:rPr lang="fr" b="0" i="0" u="none" baseline="0" dirty="0"/>
              <a:t>Méthode des forêts intactes/non </a:t>
            </a:r>
            <a:r>
              <a:rPr lang="fr" b="0" i="0" u="none" baseline="0" dirty="0" smtClean="0"/>
              <a:t>intactes : </a:t>
            </a:r>
            <a:r>
              <a:rPr lang="fr" dirty="0"/>
              <a:t>n</a:t>
            </a:r>
            <a:r>
              <a:rPr lang="fr" b="0" i="0" u="none" baseline="0" dirty="0" smtClean="0"/>
              <a:t>otions </a:t>
            </a:r>
            <a:r>
              <a:rPr lang="fr" b="0" i="0" u="none" baseline="0" dirty="0"/>
              <a:t>fondamentales</a:t>
            </a:r>
            <a:endParaRPr lang="fr" dirty="0"/>
          </a:p>
        </p:txBody>
      </p:sp>
      <p:sp>
        <p:nvSpPr>
          <p:cNvPr id="26628" name="Tijdelijke aanduiding voor tekst 2"/>
          <p:cNvSpPr>
            <a:spLocks noGrp="1"/>
          </p:cNvSpPr>
          <p:nvPr>
            <p:ph type="body" sz="quarter" idx="10"/>
          </p:nvPr>
        </p:nvSpPr>
        <p:spPr>
          <a:xfrm>
            <a:off x="392113" y="1757295"/>
            <a:ext cx="8618537" cy="3981450"/>
          </a:xfrm>
        </p:spPr>
        <p:txBody>
          <a:bodyPr/>
          <a:lstStyle/>
          <a:p>
            <a:pPr algn="l" rtl="0" eaLnBrk="1" hangingPunct="1">
              <a:spcBef>
                <a:spcPct val="0"/>
              </a:spcBef>
            </a:pPr>
            <a:r>
              <a:rPr lang="fr" b="0" i="0" u="none" baseline="0" smtClean="0"/>
              <a:t>Définitions :</a:t>
            </a:r>
            <a:endParaRPr lang="fr" b="0" i="0" u="none" baseline="0"/>
          </a:p>
          <a:p>
            <a:pPr lvl="1" algn="l" rtl="0" eaLnBrk="1" hangingPunct="1">
              <a:spcBef>
                <a:spcPct val="0"/>
              </a:spcBef>
            </a:pPr>
            <a:r>
              <a:rPr lang="fr" b="0" i="0" u="none" baseline="0"/>
              <a:t>Forêts </a:t>
            </a:r>
            <a:r>
              <a:rPr lang="fr" b="0" i="0" u="none" baseline="0" smtClean="0"/>
              <a:t>intactes : </a:t>
            </a:r>
            <a:r>
              <a:rPr lang="fr" b="0" i="0" u="none" baseline="0"/>
              <a:t>stocks complets (forêts où le couvert naturel se situe entre 10 et </a:t>
            </a:r>
            <a:r>
              <a:rPr lang="fr" b="0" i="0" u="none" baseline="0" smtClean="0"/>
              <a:t>100 %)</a:t>
            </a:r>
            <a:endParaRPr lang="fr" b="0" i="0" u="none" baseline="0"/>
          </a:p>
          <a:p>
            <a:pPr lvl="1" algn="l" rtl="0" eaLnBrk="1" hangingPunct="1">
              <a:spcBef>
                <a:spcPct val="0"/>
              </a:spcBef>
            </a:pPr>
            <a:r>
              <a:rPr lang="fr" b="0" i="0" u="none" baseline="0"/>
              <a:t>Forêts non </a:t>
            </a:r>
            <a:r>
              <a:rPr lang="fr" b="0" i="0" u="none" baseline="0" smtClean="0"/>
              <a:t>intactes : </a:t>
            </a:r>
            <a:r>
              <a:rPr lang="fr" b="0" i="0" u="none" baseline="0"/>
              <a:t>stocks incomplets (forêts soumises à une exploitation du bois ou à une dégradation du couvert)</a:t>
            </a:r>
          </a:p>
          <a:p>
            <a:pPr algn="l" rtl="0" eaLnBrk="1" hangingPunct="1"/>
            <a:r>
              <a:rPr lang="fr" b="0" i="0" u="none" baseline="0">
                <a:solidFill>
                  <a:schemeClr val="tx1"/>
                </a:solidFill>
              </a:rPr>
              <a:t>Cette distinction devrait être faite dans toute sous-catégorie d’utilisation des terres forestières qu’un pays entend déclarer à la CCNUCC.</a:t>
            </a:r>
          </a:p>
          <a:p>
            <a:pPr algn="l" rtl="0" eaLnBrk="1" hangingPunct="1"/>
            <a:r>
              <a:rPr lang="fr" b="0" i="0" u="none" baseline="0">
                <a:solidFill>
                  <a:schemeClr val="tx1"/>
                </a:solidFill>
              </a:rPr>
              <a:t>Il s’ensuit qu’un pays devra également collecter les données correspondantes sur les stocks de carbone pour caractériser chaque sous-catégorie de terre forestière.</a:t>
            </a:r>
          </a:p>
        </p:txBody>
      </p:sp>
    </p:spTree>
    <p:extLst>
      <p:ext uri="{BB962C8B-B14F-4D97-AF65-F5344CB8AC3E}">
        <p14:creationId xmlns:p14="http://schemas.microsoft.com/office/powerpoint/2010/main" val="14252806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1162677"/>
          </a:xfrm>
        </p:spPr>
        <p:txBody>
          <a:bodyPr/>
          <a:lstStyle/>
          <a:p>
            <a:pPr algn="l" rtl="0" eaLnBrk="1" hangingPunct="1">
              <a:defRPr/>
            </a:pPr>
            <a:r>
              <a:rPr lang="fr" b="0" i="0" u="none" baseline="0" dirty="0"/>
              <a:t>Méthode des forêts intactes/non </a:t>
            </a:r>
            <a:r>
              <a:rPr lang="fr" b="0" i="0" u="none" baseline="0" dirty="0" smtClean="0"/>
              <a:t>intactes : </a:t>
            </a:r>
            <a:r>
              <a:rPr lang="fr" dirty="0"/>
              <a:t>d</a:t>
            </a:r>
            <a:r>
              <a:rPr lang="fr" b="0" i="0" u="none" baseline="0" dirty="0" smtClean="0"/>
              <a:t>éfinition </a:t>
            </a:r>
            <a:r>
              <a:rPr lang="fr" b="0" i="0" u="none" baseline="0" dirty="0"/>
              <a:t>des terres forestières intactes</a:t>
            </a:r>
            <a:endParaRPr lang="fr" dirty="0"/>
          </a:p>
        </p:txBody>
      </p:sp>
      <p:sp>
        <p:nvSpPr>
          <p:cNvPr id="28676" name="Tijdelijke aanduiding voor tekst 2"/>
          <p:cNvSpPr>
            <a:spLocks noGrp="1"/>
          </p:cNvSpPr>
          <p:nvPr>
            <p:ph type="body" sz="quarter" idx="10"/>
          </p:nvPr>
        </p:nvSpPr>
        <p:spPr>
          <a:xfrm>
            <a:off x="49213" y="1531088"/>
            <a:ext cx="8999537" cy="4267365"/>
          </a:xfrm>
        </p:spPr>
        <p:txBody>
          <a:bodyPr/>
          <a:lstStyle/>
          <a:p>
            <a:pPr algn="l" rtl="0" eaLnBrk="1" hangingPunct="1">
              <a:spcBef>
                <a:spcPct val="0"/>
              </a:spcBef>
            </a:pPr>
            <a:r>
              <a:rPr lang="fr" b="0" i="0" u="none" baseline="0" dirty="0"/>
              <a:t>Définies en fonction de paramètres fondés sur des critères spatiaux pouvant être appliqués objectivement et systématiquement à l’ensemble du territoire national.</a:t>
            </a:r>
          </a:p>
          <a:p>
            <a:pPr algn="l" rtl="0" eaLnBrk="1" hangingPunct="1">
              <a:spcBef>
                <a:spcPct val="0"/>
              </a:spcBef>
            </a:pPr>
            <a:r>
              <a:rPr lang="fr" b="0" i="0" u="none" baseline="0" dirty="0"/>
              <a:t>Exemple de définition </a:t>
            </a:r>
            <a:r>
              <a:rPr lang="fr" b="0" i="0" u="none" baseline="0" dirty="0" smtClean="0"/>
              <a:t>nationale :</a:t>
            </a:r>
            <a:endParaRPr lang="fr" b="0" i="0" u="none" baseline="0" dirty="0"/>
          </a:p>
          <a:p>
            <a:pPr lvl="1" algn="l" rtl="0" eaLnBrk="1" hangingPunct="1">
              <a:lnSpc>
                <a:spcPct val="100000"/>
              </a:lnSpc>
            </a:pPr>
            <a:r>
              <a:rPr lang="fr" sz="1900" b="0" i="0" u="none" baseline="0" dirty="0"/>
              <a:t>Situées sur des terres forestières conformément aux définitions de la CCNUCC avec une zone tampon dans la forêt</a:t>
            </a:r>
          </a:p>
          <a:p>
            <a:pPr lvl="1" algn="l" rtl="0" eaLnBrk="1" hangingPunct="1">
              <a:lnSpc>
                <a:spcPct val="100000"/>
              </a:lnSpc>
            </a:pPr>
            <a:r>
              <a:rPr lang="fr" sz="1900" b="0" i="0" u="none" baseline="0" dirty="0"/>
              <a:t>Contiennent une mosaïque continue d’écosystèmes naturels</a:t>
            </a:r>
          </a:p>
          <a:p>
            <a:pPr lvl="1" algn="l" rtl="0" eaLnBrk="1" hangingPunct="1">
              <a:lnSpc>
                <a:spcPct val="100000"/>
              </a:lnSpc>
            </a:pPr>
            <a:r>
              <a:rPr lang="fr" sz="1900" b="0" i="0" u="none" baseline="0" dirty="0"/>
              <a:t>Pas fragmentées par des infrastructures (routes, voies navigables, etc.)</a:t>
            </a:r>
          </a:p>
          <a:p>
            <a:pPr lvl="1" algn="l" rtl="0" eaLnBrk="1" hangingPunct="1">
              <a:lnSpc>
                <a:spcPct val="100000"/>
              </a:lnSpc>
            </a:pPr>
            <a:r>
              <a:rPr lang="fr" sz="1900" b="0" i="0" u="none" baseline="0" dirty="0"/>
              <a:t>Absence de signes de transformation humaine </a:t>
            </a:r>
            <a:r>
              <a:rPr lang="fr" sz="1900" b="0" i="0" u="none" baseline="0" dirty="0" smtClean="0"/>
              <a:t>importante</a:t>
            </a:r>
            <a:endParaRPr lang="fr" sz="1900" b="0" i="0" u="none" baseline="0" dirty="0"/>
          </a:p>
          <a:p>
            <a:pPr lvl="1" algn="l" rtl="0" eaLnBrk="1" hangingPunct="1">
              <a:lnSpc>
                <a:spcPct val="100000"/>
              </a:lnSpc>
            </a:pPr>
            <a:r>
              <a:rPr lang="fr" sz="1900" b="0" i="0" u="none" baseline="0" dirty="0"/>
              <a:t>Absence de terres brûlées et de plantations de jeunes arbres à proximité d’infrastructures</a:t>
            </a:r>
          </a:p>
        </p:txBody>
      </p:sp>
      <p:sp>
        <p:nvSpPr>
          <p:cNvPr id="28678" name="TextBox 7"/>
          <p:cNvSpPr txBox="1">
            <a:spLocks noChangeArrowheads="1"/>
          </p:cNvSpPr>
          <p:nvPr/>
        </p:nvSpPr>
        <p:spPr bwMode="auto">
          <a:xfrm>
            <a:off x="5603875" y="5605409"/>
            <a:ext cx="3604577" cy="323165"/>
          </a:xfrm>
          <a:prstGeom prst="rect">
            <a:avLst/>
          </a:prstGeom>
          <a:noFill/>
          <a:ln w="9525">
            <a:noFill/>
            <a:miter lim="800000"/>
            <a:headEnd/>
            <a:tailEnd/>
          </a:ln>
        </p:spPr>
        <p:txBody>
          <a:bodyPr wrap="none">
            <a:spAutoFit/>
          </a:bodyPr>
          <a:lstStyle/>
          <a:p>
            <a:pPr algn="l" rtl="0">
              <a:lnSpc>
                <a:spcPts val="1800"/>
              </a:lnSpc>
            </a:pPr>
            <a:r>
              <a:rPr lang="fr" b="0" i="0" u="none" baseline="0" smtClean="0">
                <a:latin typeface="Verdana" pitchFamily="34" charset="0"/>
              </a:rPr>
              <a:t>Source : </a:t>
            </a:r>
            <a:r>
              <a:rPr lang="fr" b="0" i="0" u="none" baseline="0">
                <a:latin typeface="Verdana" pitchFamily="34" charset="0"/>
              </a:rPr>
              <a:t>Potapov et al. 2008.</a:t>
            </a:r>
            <a:endParaRPr lang="fr" dirty="0">
              <a:latin typeface="Verdana" pitchFamily="34" charset="0"/>
            </a:endParaRPr>
          </a:p>
        </p:txBody>
      </p:sp>
    </p:spTree>
    <p:extLst>
      <p:ext uri="{BB962C8B-B14F-4D97-AF65-F5344CB8AC3E}">
        <p14:creationId xmlns:p14="http://schemas.microsoft.com/office/powerpoint/2010/main" val="32403076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9"/>
            <a:ext cx="8442796" cy="1109514"/>
          </a:xfrm>
        </p:spPr>
        <p:txBody>
          <a:bodyPr/>
          <a:lstStyle/>
          <a:p>
            <a:pPr algn="l" rtl="0" eaLnBrk="1" hangingPunct="1">
              <a:defRPr/>
            </a:pPr>
            <a:r>
              <a:rPr lang="fr" b="0" i="0" u="none" spc="-150" baseline="0" dirty="0"/>
              <a:t>Méthode des forêts intactes/non intactes – application à la comptabilisation du carbone</a:t>
            </a:r>
            <a:endParaRPr lang="fr" spc="-150" dirty="0"/>
          </a:p>
        </p:txBody>
      </p:sp>
      <p:sp>
        <p:nvSpPr>
          <p:cNvPr id="32772" name="Tijdelijke aanduiding voor tekst 2"/>
          <p:cNvSpPr>
            <a:spLocks noGrp="1"/>
          </p:cNvSpPr>
          <p:nvPr>
            <p:ph type="body" sz="quarter" idx="10"/>
          </p:nvPr>
        </p:nvSpPr>
        <p:spPr>
          <a:xfrm>
            <a:off x="134938" y="1484903"/>
            <a:ext cx="8828087" cy="4403725"/>
          </a:xfrm>
        </p:spPr>
        <p:txBody>
          <a:bodyPr/>
          <a:lstStyle/>
          <a:p>
            <a:pPr algn="l" rtl="0" eaLnBrk="1" hangingPunct="1"/>
            <a:r>
              <a:rPr lang="fr" sz="1800" b="0" i="0" u="none" baseline="0" dirty="0">
                <a:solidFill>
                  <a:schemeClr val="tx1"/>
                </a:solidFill>
              </a:rPr>
              <a:t>Les émissions de carbone dues à la dégradation des forêts, quel que soit leur type, font intervenir deux </a:t>
            </a:r>
            <a:r>
              <a:rPr lang="fr" sz="1800" b="0" i="0" u="none" baseline="0" dirty="0" smtClean="0">
                <a:solidFill>
                  <a:schemeClr val="tx1"/>
                </a:solidFill>
              </a:rPr>
              <a:t>facteurs : </a:t>
            </a:r>
            <a:r>
              <a:rPr lang="fr" sz="1800" b="0" i="0" u="none" baseline="0" dirty="0">
                <a:solidFill>
                  <a:schemeClr val="tx1"/>
                </a:solidFill>
              </a:rPr>
              <a:t>1) la différence de teneur en carbone entre les forêts intactes et non </a:t>
            </a:r>
            <a:r>
              <a:rPr lang="fr" sz="1800" b="0" i="0" u="none" baseline="0" dirty="0" smtClean="0">
                <a:solidFill>
                  <a:schemeClr val="tx1"/>
                </a:solidFill>
              </a:rPr>
              <a:t>intactes ; </a:t>
            </a:r>
            <a:r>
              <a:rPr lang="fr" sz="1800" b="0" i="0" u="none" baseline="0" dirty="0">
                <a:solidFill>
                  <a:schemeClr val="tx1"/>
                </a:solidFill>
              </a:rPr>
              <a:t>et 2) la superficie forestière intacte perdue pendant la période considérée</a:t>
            </a:r>
          </a:p>
        </p:txBody>
      </p:sp>
      <p:pic>
        <p:nvPicPr>
          <p:cNvPr id="32773" name="Picture 2"/>
          <p:cNvPicPr>
            <a:picLocks noChangeAspect="1" noChangeArrowheads="1"/>
          </p:cNvPicPr>
          <p:nvPr/>
        </p:nvPicPr>
        <p:blipFill>
          <a:blip r:embed="rId3" cstate="print"/>
          <a:srcRect l="6003" t="25853" r="3001" b="12569"/>
          <a:stretch>
            <a:fillRect/>
          </a:stretch>
        </p:blipFill>
        <p:spPr bwMode="auto">
          <a:xfrm>
            <a:off x="4114800" y="3093729"/>
            <a:ext cx="5019675" cy="2581275"/>
          </a:xfrm>
          <a:prstGeom prst="rect">
            <a:avLst/>
          </a:prstGeom>
          <a:noFill/>
          <a:ln w="9525">
            <a:noFill/>
            <a:miter lim="800000"/>
            <a:headEnd/>
            <a:tailEnd/>
          </a:ln>
        </p:spPr>
      </p:pic>
      <p:sp>
        <p:nvSpPr>
          <p:cNvPr id="32774" name="Tijdelijke aanduiding voor tekst 2"/>
          <p:cNvSpPr txBox="1">
            <a:spLocks/>
          </p:cNvSpPr>
          <p:nvPr/>
        </p:nvSpPr>
        <p:spPr bwMode="auto">
          <a:xfrm>
            <a:off x="133350" y="3039022"/>
            <a:ext cx="4076700" cy="2800350"/>
          </a:xfrm>
          <a:prstGeom prst="rect">
            <a:avLst/>
          </a:prstGeom>
          <a:noFill/>
          <a:ln w="9525">
            <a:noFill/>
            <a:miter lim="800000"/>
            <a:headEnd/>
            <a:tailEnd/>
          </a:ln>
        </p:spPr>
        <p:txBody>
          <a:bodyPr/>
          <a:lstStyle/>
          <a:p>
            <a:pPr marL="252413" indent="-252413" algn="l" rtl="0">
              <a:lnSpc>
                <a:spcPts val="2500"/>
              </a:lnSpc>
              <a:spcBef>
                <a:spcPts val="1200"/>
              </a:spcBef>
              <a:buClr>
                <a:schemeClr val="bg2"/>
              </a:buClr>
              <a:buSzPct val="140000"/>
              <a:buFont typeface="Wingdings" pitchFamily="2" charset="2"/>
              <a:buChar char="§"/>
            </a:pPr>
            <a:r>
              <a:rPr lang="fr" b="0" i="0" u="none" baseline="0" dirty="0">
                <a:solidFill>
                  <a:schemeClr val="bg2"/>
                </a:solidFill>
                <a:latin typeface="Verdana" pitchFamily="34" charset="0"/>
              </a:rPr>
              <a:t>La dégradation des forêts est incluse dans la conversion des forêts intactes en forêts non intactes et est donc comptabilisée en tant que variation des stocks de carbone dans la proportion des terres forestières restant des terres forestières</a:t>
            </a:r>
            <a:endParaRPr lang="fr" i="1" dirty="0">
              <a:solidFill>
                <a:schemeClr val="bg2"/>
              </a:solidFill>
              <a:latin typeface="Verdana" pitchFamily="34" charset="0"/>
            </a:endParaRPr>
          </a:p>
        </p:txBody>
      </p:sp>
      <p:sp>
        <p:nvSpPr>
          <p:cNvPr id="32777" name="TextBox 7"/>
          <p:cNvSpPr txBox="1">
            <a:spLocks noChangeArrowheads="1"/>
          </p:cNvSpPr>
          <p:nvPr/>
        </p:nvSpPr>
        <p:spPr bwMode="auto">
          <a:xfrm>
            <a:off x="5533300" y="5732516"/>
            <a:ext cx="3752950" cy="323165"/>
          </a:xfrm>
          <a:prstGeom prst="rect">
            <a:avLst/>
          </a:prstGeom>
          <a:noFill/>
          <a:ln w="9525">
            <a:noFill/>
            <a:miter lim="800000"/>
            <a:headEnd/>
            <a:tailEnd/>
          </a:ln>
        </p:spPr>
        <p:txBody>
          <a:bodyPr wrap="none">
            <a:spAutoFit/>
          </a:bodyPr>
          <a:lstStyle/>
          <a:p>
            <a:pPr algn="l" rtl="0">
              <a:lnSpc>
                <a:spcPts val="1800"/>
              </a:lnSpc>
            </a:pPr>
            <a:r>
              <a:rPr lang="fr" b="0" i="0" u="none" baseline="0" smtClean="0">
                <a:latin typeface="Verdana" pitchFamily="34" charset="0"/>
              </a:rPr>
              <a:t>Source : </a:t>
            </a:r>
            <a:r>
              <a:rPr lang="fr" b="0" i="0" u="none" baseline="0">
                <a:latin typeface="Verdana" pitchFamily="34" charset="0"/>
              </a:rPr>
              <a:t>Mollicone et al. 2007.</a:t>
            </a:r>
            <a:endParaRPr lang="fr" dirty="0">
              <a:latin typeface="Verdana" pitchFamily="34" charset="0"/>
            </a:endParaRPr>
          </a:p>
        </p:txBody>
      </p:sp>
    </p:spTree>
    <p:extLst>
      <p:ext uri="{BB962C8B-B14F-4D97-AF65-F5344CB8AC3E}">
        <p14:creationId xmlns:p14="http://schemas.microsoft.com/office/powerpoint/2010/main" val="24407342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1775" y="153988"/>
            <a:ext cx="8442796" cy="1100654"/>
          </a:xfrm>
        </p:spPr>
        <p:txBody>
          <a:bodyPr/>
          <a:lstStyle/>
          <a:p>
            <a:pPr algn="l" rtl="0" eaLnBrk="1" hangingPunct="1">
              <a:defRPr/>
            </a:pPr>
            <a:r>
              <a:rPr lang="fr" b="0" i="0" u="none" spc="-150" baseline="0" dirty="0"/>
              <a:t>Méthode des forêts intactes/non </a:t>
            </a:r>
            <a:r>
              <a:rPr lang="fr" b="0" i="0" u="none" spc="-150" baseline="0" dirty="0" smtClean="0"/>
              <a:t>intactes : </a:t>
            </a:r>
            <a:r>
              <a:rPr lang="fr" spc="-150" dirty="0"/>
              <a:t>m</a:t>
            </a:r>
            <a:r>
              <a:rPr lang="fr" b="0" i="0" u="none" spc="-150" baseline="0" dirty="0" smtClean="0"/>
              <a:t>atrice </a:t>
            </a:r>
            <a:r>
              <a:rPr lang="fr" b="0" i="0" u="none" spc="-150" baseline="0" dirty="0"/>
              <a:t>de changement d’affectation des terres</a:t>
            </a:r>
            <a:endParaRPr lang="fr" spc="-150" dirty="0"/>
          </a:p>
        </p:txBody>
      </p:sp>
      <p:graphicFrame>
        <p:nvGraphicFramePr>
          <p:cNvPr id="5" name="Group 2"/>
          <p:cNvGraphicFramePr>
            <a:graphicFrameLocks noGrp="1"/>
          </p:cNvGraphicFramePr>
          <p:nvPr>
            <p:extLst>
              <p:ext uri="{D42A27DB-BD31-4B8C-83A1-F6EECF244321}">
                <p14:modId xmlns:p14="http://schemas.microsoft.com/office/powerpoint/2010/main" val="2277880046"/>
              </p:ext>
            </p:extLst>
          </p:nvPr>
        </p:nvGraphicFramePr>
        <p:xfrm>
          <a:off x="246063" y="1321526"/>
          <a:ext cx="8593137" cy="4448830"/>
        </p:xfrm>
        <a:graphic>
          <a:graphicData uri="http://schemas.openxmlformats.org/drawingml/2006/table">
            <a:tbl>
              <a:tblPr/>
              <a:tblGrid>
                <a:gridCol w="1197726"/>
                <a:gridCol w="1444822"/>
                <a:gridCol w="2114686"/>
                <a:gridCol w="1907427"/>
                <a:gridCol w="1928476"/>
              </a:tblGrid>
              <a:tr h="273378">
                <a:tc rowSpan="2" gridSpan="2">
                  <a:txBody>
                    <a:bodyPr/>
                    <a:lstStyle/>
                    <a:p>
                      <a:pPr marL="0" marR="0" lvl="0" indent="0" algn="r" defTabSz="914400" rtl="0" eaLnBrk="0" fontAlgn="base" latinLnBrk="0" hangingPunct="0">
                        <a:lnSpc>
                          <a:spcPct val="100000"/>
                        </a:lnSpc>
                        <a:spcBef>
                          <a:spcPct val="20000"/>
                        </a:spcBef>
                        <a:spcAft>
                          <a:spcPct val="0"/>
                        </a:spcAft>
                        <a:buClr>
                          <a:schemeClr val="bg1"/>
                        </a:buClr>
                        <a:buSzTx/>
                        <a:buFontTx/>
                        <a:buNone/>
                        <a:tabLst/>
                      </a:pPr>
                      <a:r>
                        <a:rPr kumimoji="0" lang="fr" sz="1500" b="1" i="1" u="none" strike="noStrike" cap="none" normalizeH="0" baseline="0" dirty="0" smtClean="0">
                          <a:ln>
                            <a:noFill/>
                          </a:ln>
                          <a:solidFill>
                            <a:srgbClr val="004494"/>
                          </a:solidFill>
                          <a:effectLst/>
                          <a:latin typeface="Verdana" pitchFamily="34" charset="0"/>
                          <a:ea typeface="MS PGothic" pitchFamily="34" charset="-128"/>
                          <a:cs typeface="Times New Roman" pitchFamily="18" charset="0"/>
                        </a:rPr>
                        <a:t>À</a:t>
                      </a:r>
                      <a:endParaRPr kumimoji="0" lang="fr" sz="15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endParaRPr>
                    </a:p>
                    <a:p>
                      <a:pPr marL="0" marR="0" lvl="0" indent="0" algn="r" defTabSz="914400" rtl="0" eaLnBrk="0" fontAlgn="base" latinLnBrk="0" hangingPunct="0">
                        <a:lnSpc>
                          <a:spcPct val="100000"/>
                        </a:lnSpc>
                        <a:spcBef>
                          <a:spcPct val="20000"/>
                        </a:spcBef>
                        <a:spcAft>
                          <a:spcPct val="0"/>
                        </a:spcAft>
                        <a:buClr>
                          <a:schemeClr val="bg1"/>
                        </a:buClr>
                        <a:buSzTx/>
                        <a:buFontTx/>
                        <a:buNone/>
                        <a:tabLst/>
                      </a:pPr>
                      <a:r>
                        <a:rPr kumimoji="0" lang="fr" sz="1500" b="0" i="0" u="none" strike="noStrike" cap="none" normalizeH="0" baseline="0" dirty="0">
                          <a:ln>
                            <a:noFill/>
                          </a:ln>
                          <a:solidFill>
                            <a:srgbClr val="004494"/>
                          </a:solidFill>
                          <a:effectLst/>
                          <a:latin typeface="Verdana" pitchFamily="34" charset="0"/>
                          <a:ea typeface="MS PGothic" pitchFamily="34" charset="-128"/>
                          <a:cs typeface="Times New Roman" pitchFamily="18" charset="0"/>
                          <a:sym typeface="Symbol"/>
                        </a:rPr>
                        <a:t></a:t>
                      </a:r>
                      <a:endParaRPr kumimoji="0" lang="fr" sz="1500" b="1" i="1" u="none" strike="noStrike" cap="none" normalizeH="0" baseline="0" dirty="0" smtClean="0">
                        <a:ln>
                          <a:noFill/>
                        </a:ln>
                        <a:solidFill>
                          <a:srgbClr val="004494"/>
                        </a:solidFill>
                        <a:effectLst/>
                        <a:latin typeface="Verdana" pitchFamily="34" charset="0"/>
                        <a:ea typeface="MS PGothic" pitchFamily="34" charset="-128"/>
                        <a:cs typeface="Times New Roman" pitchFamily="18" charset="0"/>
                      </a:endParaRPr>
                    </a:p>
                    <a:p>
                      <a:pPr marL="0" marR="0" lvl="0" indent="0" algn="just" defTabSz="914400" rtl="0" eaLnBrk="0" fontAlgn="base" latinLnBrk="0" hangingPunct="0">
                        <a:lnSpc>
                          <a:spcPct val="100000"/>
                        </a:lnSpc>
                        <a:spcBef>
                          <a:spcPct val="20000"/>
                        </a:spcBef>
                        <a:spcAft>
                          <a:spcPct val="0"/>
                        </a:spcAft>
                        <a:buClr>
                          <a:schemeClr val="bg1"/>
                        </a:buClr>
                        <a:buSzTx/>
                        <a:buFontTx/>
                        <a:buNone/>
                        <a:tabLst/>
                      </a:pPr>
                      <a:endParaRPr kumimoji="0" lang="fr" sz="1500" b="1" i="1" u="none" strike="noStrike" cap="none" normalizeH="0" baseline="0" dirty="0" smtClean="0">
                        <a:ln>
                          <a:noFill/>
                        </a:ln>
                        <a:solidFill>
                          <a:srgbClr val="004494"/>
                        </a:solidFill>
                        <a:effectLst/>
                        <a:latin typeface="Verdana" pitchFamily="34" charset="0"/>
                        <a:ea typeface="MS PGothic" pitchFamily="34" charset="-128"/>
                        <a:cs typeface="Times New Roman" pitchFamily="18" charset="0"/>
                      </a:endParaRPr>
                    </a:p>
                    <a:p>
                      <a:pPr marL="0" marR="0" lvl="0" indent="0" algn="just" defTabSz="914400" rtl="0" eaLnBrk="0" fontAlgn="base" latinLnBrk="0" hangingPunct="0">
                        <a:lnSpc>
                          <a:spcPct val="100000"/>
                        </a:lnSpc>
                        <a:spcBef>
                          <a:spcPct val="20000"/>
                        </a:spcBef>
                        <a:spcAft>
                          <a:spcPct val="0"/>
                        </a:spcAft>
                        <a:buClr>
                          <a:schemeClr val="bg1"/>
                        </a:buClr>
                        <a:buSzTx/>
                        <a:buFontTx/>
                        <a:buNone/>
                        <a:tabLst/>
                      </a:pPr>
                      <a:r>
                        <a:rPr kumimoji="0" lang="fr" sz="15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rPr>
                        <a:t>De</a:t>
                      </a:r>
                      <a:r>
                        <a:rPr kumimoji="0" lang="fr" sz="1500" b="0" i="0" u="none" strike="noStrike" cap="none" normalizeH="0" baseline="0" dirty="0">
                          <a:ln>
                            <a:noFill/>
                          </a:ln>
                          <a:solidFill>
                            <a:srgbClr val="004494"/>
                          </a:solidFill>
                          <a:effectLst/>
                          <a:latin typeface="Verdana" pitchFamily="34" charset="0"/>
                          <a:ea typeface="MS PGothic" pitchFamily="34" charset="-128"/>
                          <a:cs typeface="Times New Roman" pitchFamily="18" charset="0"/>
                          <a:sym typeface="Symbol"/>
                        </a:rPr>
                        <a:t></a:t>
                      </a:r>
                      <a:endParaRPr kumimoji="0" lang="fr" sz="1500" b="1" i="1" u="none" strike="noStrike" cap="none" normalizeH="0" baseline="0" dirty="0" smtClean="0">
                        <a:ln>
                          <a:noFill/>
                        </a:ln>
                        <a:solidFill>
                          <a:srgbClr val="004494"/>
                        </a:solidFill>
                        <a:effectLst/>
                        <a:latin typeface="Verdana" pitchFamily="34" charset="0"/>
                        <a:ea typeface="MS PGothic" pitchFamily="34" charset="-128"/>
                        <a:cs typeface="Times New Roman" pitchFamily="18"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hMerge="1">
                  <a:txBody>
                    <a:bodyPr/>
                    <a:lstStyle/>
                    <a:p>
                      <a:endParaRPr lang="fr"/>
                    </a:p>
                  </a:txBody>
                  <a:tcPr/>
                </a:tc>
                <a:tc gridSpan="2">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fr" sz="1500" b="1" i="1" u="none" strike="noStrike" cap="none" normalizeH="0" baseline="0">
                          <a:ln>
                            <a:noFill/>
                          </a:ln>
                          <a:solidFill>
                            <a:srgbClr val="004494"/>
                          </a:solidFill>
                          <a:effectLst/>
                          <a:latin typeface="Verdana" pitchFamily="34" charset="0"/>
                          <a:ea typeface="MS PGothic" pitchFamily="34" charset="-128"/>
                        </a:rPr>
                        <a:t>Terres forestières</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fr"/>
                    </a:p>
                  </a:txBody>
                  <a:tcPr/>
                </a:tc>
                <a:tc rowSpan="2">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fr" sz="15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rPr>
                        <a:t>Autres terres</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74070">
                <a:tc gridSpan="2" vMerge="1">
                  <a:txBody>
                    <a:bodyPr/>
                    <a:lstStyle/>
                    <a:p>
                      <a:endParaRPr lang="fr"/>
                    </a:p>
                  </a:txBody>
                  <a:tcPr/>
                </a:tc>
                <a:tc hMerge="1" vMerge="1">
                  <a:txBody>
                    <a:bodyPr/>
                    <a:lstStyle/>
                    <a:p>
                      <a:endParaRPr lang="fr"/>
                    </a:p>
                  </a:txBody>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fr" sz="15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rPr>
                        <a:t>« Forêts (naturelles) intactes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fr" sz="1500" b="1" i="1" u="none" strike="noStrike" cap="none" normalizeH="0" baseline="0">
                          <a:ln>
                            <a:noFill/>
                          </a:ln>
                          <a:solidFill>
                            <a:srgbClr val="004494"/>
                          </a:solidFill>
                          <a:effectLst/>
                          <a:latin typeface="Verdana" pitchFamily="34" charset="0"/>
                          <a:ea typeface="MS PGothic" pitchFamily="34" charset="-128"/>
                          <a:cs typeface="Times New Roman" pitchFamily="18" charset="0"/>
                        </a:rPr>
                        <a:t>« Forêts non intactes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fr"/>
                    </a:p>
                  </a:txBody>
                  <a:tcPr/>
                </a:tc>
              </a:tr>
              <a:tr h="714680">
                <a:tc rowSpan="2">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fr" sz="1500" b="1" i="1" u="none" strike="noStrike" cap="none" spc="-100" normalizeH="0" baseline="0" dirty="0">
                          <a:ln>
                            <a:noFill/>
                          </a:ln>
                          <a:solidFill>
                            <a:srgbClr val="004494"/>
                          </a:solidFill>
                          <a:effectLst/>
                          <a:latin typeface="Verdana" pitchFamily="34" charset="0"/>
                          <a:ea typeface="MS PGothic" pitchFamily="34" charset="-128"/>
                        </a:rPr>
                        <a:t>Terres </a:t>
                      </a:r>
                      <a:r>
                        <a:rPr kumimoji="0" lang="fr" sz="1500" b="1" i="1" u="none" strike="noStrike" cap="none" spc="-110" normalizeH="0" baseline="0" dirty="0">
                          <a:ln>
                            <a:noFill/>
                          </a:ln>
                          <a:solidFill>
                            <a:srgbClr val="004494"/>
                          </a:solidFill>
                          <a:effectLst/>
                          <a:latin typeface="Verdana" pitchFamily="34" charset="0"/>
                          <a:ea typeface="MS PGothic" pitchFamily="34" charset="-128"/>
                        </a:rPr>
                        <a:t>forestières</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fr" sz="15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rPr>
                        <a:t>« Forêts </a:t>
                      </a:r>
                      <a:r>
                        <a:rPr kumimoji="0" lang="fr" sz="1500" b="1" i="1" u="none" strike="noStrike" cap="none" spc="-110" normalizeH="0" baseline="0" dirty="0">
                          <a:ln>
                            <a:noFill/>
                          </a:ln>
                          <a:solidFill>
                            <a:srgbClr val="004494"/>
                          </a:solidFill>
                          <a:effectLst/>
                          <a:latin typeface="Verdana" pitchFamily="34" charset="0"/>
                          <a:ea typeface="MS PGothic" pitchFamily="34" charset="-128"/>
                          <a:cs typeface="Times New Roman" pitchFamily="18" charset="0"/>
                        </a:rPr>
                        <a:t>(naturelles)</a:t>
                      </a:r>
                      <a:r>
                        <a:rPr kumimoji="0" lang="fr" sz="15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rPr>
                        <a:t> intactes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fr" sz="15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rPr>
                        <a:t>Préservation des forêts</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fr" sz="1500" b="1" i="1" u="none" strike="noStrike" cap="none" normalizeH="0" baseline="0">
                          <a:ln>
                            <a:noFill/>
                          </a:ln>
                          <a:solidFill>
                            <a:srgbClr val="004494"/>
                          </a:solidFill>
                          <a:effectLst/>
                          <a:latin typeface="Verdana" pitchFamily="34" charset="0"/>
                          <a:ea typeface="MS PGothic" pitchFamily="34" charset="-128"/>
                          <a:cs typeface="Times New Roman" pitchFamily="18" charset="0"/>
                        </a:rPr>
                        <a:t>Dégradation des </a:t>
                      </a:r>
                      <a:r>
                        <a:rPr kumimoji="0" lang="fr" sz="1500" b="1" i="1" u="none" strike="noStrike" cap="none" normalizeH="0" baseline="0" smtClean="0">
                          <a:ln>
                            <a:noFill/>
                          </a:ln>
                          <a:solidFill>
                            <a:srgbClr val="004494"/>
                          </a:solidFill>
                          <a:effectLst/>
                          <a:latin typeface="Verdana" pitchFamily="34" charset="0"/>
                          <a:ea typeface="MS PGothic" pitchFamily="34" charset="-128"/>
                          <a:cs typeface="Times New Roman" pitchFamily="18" charset="0"/>
                        </a:rPr>
                        <a:t>forêts</a:t>
                      </a:r>
                      <a:endParaRPr kumimoji="0" lang="fr" sz="1500" b="1" i="1" u="none" strike="noStrike" cap="none" normalizeH="0" baseline="0">
                        <a:ln>
                          <a:noFill/>
                        </a:ln>
                        <a:solidFill>
                          <a:srgbClr val="004494"/>
                        </a:solidFill>
                        <a:effectLst/>
                        <a:latin typeface="Verdana" pitchFamily="34" charset="0"/>
                        <a:ea typeface="MS PGothic" pitchFamily="34" charset="-128"/>
                        <a:cs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fr" sz="1500" b="1" i="1" u="none" strike="noStrike" cap="none" normalizeH="0" baseline="0" smtClean="0">
                          <a:ln>
                            <a:noFill/>
                          </a:ln>
                          <a:solidFill>
                            <a:srgbClr val="004494"/>
                          </a:solidFill>
                          <a:effectLst/>
                          <a:latin typeface="Verdana" pitchFamily="34" charset="0"/>
                          <a:ea typeface="MS PGothic" pitchFamily="34" charset="-128"/>
                          <a:cs typeface="Times New Roman" pitchFamily="18" charset="0"/>
                        </a:rPr>
                        <a:t>Déboisement</a:t>
                      </a:r>
                      <a:endParaRPr kumimoji="0" lang="fr" sz="1500" b="1" i="1" u="none" strike="noStrike" cap="none" normalizeH="0" baseline="0">
                        <a:ln>
                          <a:noFill/>
                        </a:ln>
                        <a:solidFill>
                          <a:srgbClr val="004494"/>
                        </a:solidFill>
                        <a:effectLst/>
                        <a:latin typeface="Verdana" pitchFamily="34" charset="0"/>
                        <a:ea typeface="MS PGothic" pitchFamily="34" charset="-128"/>
                        <a:cs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r>
              <a:tr h="1011136">
                <a:tc vMerge="1">
                  <a:txBody>
                    <a:bodyPr/>
                    <a:lstStyle/>
                    <a:p>
                      <a:endParaRPr lang="fr"/>
                    </a:p>
                  </a:txBody>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fr" sz="15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rPr>
                        <a:t>« </a:t>
                      </a:r>
                      <a:r>
                        <a:rPr kumimoji="0" lang="fr" sz="1500" b="1" i="1" u="none" strike="noStrike" cap="none" normalizeH="0" baseline="0" dirty="0" smtClean="0">
                          <a:ln>
                            <a:noFill/>
                          </a:ln>
                          <a:solidFill>
                            <a:srgbClr val="004494"/>
                          </a:solidFill>
                          <a:effectLst/>
                          <a:latin typeface="Verdana" pitchFamily="34" charset="0"/>
                          <a:ea typeface="MS PGothic" pitchFamily="34" charset="-128"/>
                          <a:cs typeface="Times New Roman" pitchFamily="18" charset="0"/>
                        </a:rPr>
                        <a:t>Forêts </a:t>
                      </a:r>
                      <a:r>
                        <a:rPr kumimoji="0" lang="fr" sz="15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rPr>
                        <a:t>non </a:t>
                      </a:r>
                      <a:r>
                        <a:rPr kumimoji="0" lang="fr" sz="1500" b="1" i="1" u="none" strike="noStrike" cap="none" normalizeH="0" baseline="0" dirty="0" smtClean="0">
                          <a:ln>
                            <a:noFill/>
                          </a:ln>
                          <a:solidFill>
                            <a:srgbClr val="004494"/>
                          </a:solidFill>
                          <a:effectLst/>
                          <a:latin typeface="Verdana" pitchFamily="34" charset="0"/>
                          <a:ea typeface="MS PGothic" pitchFamily="34" charset="-128"/>
                          <a:cs typeface="Times New Roman" pitchFamily="18" charset="0"/>
                        </a:rPr>
                        <a:t>intactes</a:t>
                      </a:r>
                      <a:r>
                        <a:rPr kumimoji="0" lang="fr" sz="15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rPr>
                        <a:t>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fr" sz="15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rPr>
                        <a:t>Amélioration des</a:t>
                      </a:r>
                    </a:p>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fr" sz="15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rPr>
                        <a:t>stocks de carbone</a:t>
                      </a:r>
                    </a:p>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fr" sz="15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rPr>
                        <a:t>(régénération des forêts)</a:t>
                      </a:r>
                      <a:endParaRPr kumimoji="0" lang="fr" sz="1500" b="1" i="1" u="none" strike="noStrike" cap="none" normalizeH="0" baseline="0" dirty="0" smtClean="0">
                        <a:ln>
                          <a:noFill/>
                        </a:ln>
                        <a:solidFill>
                          <a:srgbClr val="004494"/>
                        </a:solidFill>
                        <a:effectLst/>
                        <a:latin typeface="Verdana" pitchFamily="34" charset="0"/>
                        <a:ea typeface="MS PGothic" pitchFamily="34" charset="-128"/>
                        <a:cs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fr" sz="1500" b="1" i="1" u="none" strike="noStrike" cap="none" normalizeH="0" baseline="0" dirty="0">
                          <a:ln>
                            <a:noFill/>
                          </a:ln>
                          <a:solidFill>
                            <a:srgbClr val="004494"/>
                          </a:solidFill>
                          <a:effectLst/>
                          <a:latin typeface="Verdana" pitchFamily="34" charset="0"/>
                          <a:ea typeface="MS PGothic" pitchFamily="34" charset="-128"/>
                          <a:cs typeface="Times New Roman" pitchFamily="18" charset="0"/>
                        </a:rPr>
                        <a:t>Gestion durable des forêts</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fr" sz="1500" b="1" i="1" u="none" strike="noStrike" cap="none" normalizeH="0" baseline="0">
                          <a:ln>
                            <a:noFill/>
                          </a:ln>
                          <a:solidFill>
                            <a:srgbClr val="004494"/>
                          </a:solidFill>
                          <a:effectLst/>
                          <a:latin typeface="Verdana" pitchFamily="34" charset="0"/>
                          <a:ea typeface="MS PGothic" pitchFamily="34" charset="-128"/>
                          <a:cs typeface="Times New Roman" pitchFamily="18" charset="0"/>
                        </a:rPr>
                        <a:t>Déboisement</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r>
              <a:tr h="757031">
                <a:tc gridSpan="2">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fr" sz="1500" b="1" i="1" u="none" strike="noStrike" cap="none" normalizeH="0" baseline="0">
                          <a:ln>
                            <a:noFill/>
                          </a:ln>
                          <a:solidFill>
                            <a:srgbClr val="004494"/>
                          </a:solidFill>
                          <a:effectLst/>
                          <a:latin typeface="Verdana" pitchFamily="34" charset="0"/>
                          <a:ea typeface="MS PGothic" pitchFamily="34" charset="-128"/>
                          <a:cs typeface="Times New Roman" pitchFamily="18" charset="0"/>
                        </a:rPr>
                        <a:t>Autres terres</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
                    </a:p>
                  </a:txBody>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fr" sz="1500" b="1" i="1" u="none" strike="noStrike" cap="none" normalizeH="0" baseline="0">
                          <a:ln>
                            <a:noFill/>
                          </a:ln>
                          <a:solidFill>
                            <a:srgbClr val="004494"/>
                          </a:solidFill>
                          <a:effectLst/>
                          <a:latin typeface="Verdana" pitchFamily="34" charset="0"/>
                          <a:ea typeface="MS PGothic" pitchFamily="34" charset="-128"/>
                          <a:cs typeface="Times New Roman" pitchFamily="18" charset="0"/>
                        </a:rPr>
                        <a:t>-</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fr" sz="1500" b="1" i="1" u="none" strike="noStrike" cap="none" normalizeH="0" baseline="0">
                          <a:ln>
                            <a:noFill/>
                          </a:ln>
                          <a:solidFill>
                            <a:srgbClr val="004494"/>
                          </a:solidFill>
                          <a:effectLst/>
                          <a:latin typeface="Verdana" pitchFamily="34" charset="0"/>
                          <a:ea typeface="MS PGothic" pitchFamily="34" charset="-128"/>
                          <a:cs typeface="Times New Roman" pitchFamily="18" charset="0"/>
                        </a:rPr>
                        <a:t>Amélioration des stocks de carbone</a:t>
                      </a:r>
                    </a:p>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fr" sz="1500" b="1" i="1" u="none" strike="noStrike" cap="none" normalizeH="0" baseline="0">
                          <a:ln>
                            <a:noFill/>
                          </a:ln>
                          <a:solidFill>
                            <a:srgbClr val="004494"/>
                          </a:solidFill>
                          <a:effectLst/>
                          <a:latin typeface="Verdana" pitchFamily="34" charset="0"/>
                          <a:ea typeface="MS PGothic" pitchFamily="34" charset="-128"/>
                          <a:cs typeface="Times New Roman" pitchFamily="18" charset="0"/>
                        </a:rPr>
                        <a:t>(B/R)</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0" fontAlgn="base" latinLnBrk="0" hangingPunct="0">
                        <a:lnSpc>
                          <a:spcPct val="100000"/>
                        </a:lnSpc>
                        <a:spcBef>
                          <a:spcPct val="20000"/>
                        </a:spcBef>
                        <a:spcAft>
                          <a:spcPct val="0"/>
                        </a:spcAft>
                        <a:buClr>
                          <a:schemeClr val="bg1"/>
                        </a:buClr>
                        <a:buSzTx/>
                        <a:buFont typeface="Wingdings" pitchFamily="2" charset="2"/>
                        <a:buNone/>
                        <a:tabLst/>
                      </a:pPr>
                      <a:endParaRPr kumimoji="0" lang="fr" sz="1500" b="1" i="1" u="none" strike="noStrike" cap="none" normalizeH="0" baseline="0" dirty="0" smtClean="0">
                        <a:ln>
                          <a:noFill/>
                        </a:ln>
                        <a:solidFill>
                          <a:srgbClr val="004494"/>
                        </a:solidFill>
                        <a:effectLst/>
                        <a:latin typeface="Verdana" pitchFamily="34" charset="0"/>
                        <a:ea typeface="MS PGothic" pitchFamily="34" charset="-128"/>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r>
            </a:tbl>
          </a:graphicData>
        </a:graphic>
      </p:graphicFrame>
      <p:sp>
        <p:nvSpPr>
          <p:cNvPr id="34851" name="Text Box 37"/>
          <p:cNvSpPr txBox="1">
            <a:spLocks noChangeArrowheads="1"/>
          </p:cNvSpPr>
          <p:nvPr/>
        </p:nvSpPr>
        <p:spPr bwMode="auto">
          <a:xfrm>
            <a:off x="5842000" y="5784287"/>
            <a:ext cx="3321050" cy="307777"/>
          </a:xfrm>
          <a:prstGeom prst="rect">
            <a:avLst/>
          </a:prstGeom>
          <a:noFill/>
          <a:ln w="9525">
            <a:noFill/>
            <a:miter lim="800000"/>
            <a:headEnd/>
            <a:tailEnd/>
          </a:ln>
        </p:spPr>
        <p:txBody>
          <a:bodyPr>
            <a:spAutoFit/>
          </a:bodyPr>
          <a:lstStyle/>
          <a:p>
            <a:pPr algn="ctr" rtl="0"/>
            <a:r>
              <a:rPr lang="fr" sz="1400" b="0" i="0" u="none" baseline="0" dirty="0" smtClean="0">
                <a:solidFill>
                  <a:schemeClr val="bg2"/>
                </a:solidFill>
                <a:latin typeface="+mj-lt"/>
                <a:ea typeface="MS PGothic"/>
                <a:cs typeface="Arial" charset="0"/>
              </a:rPr>
              <a:t>Source : </a:t>
            </a:r>
            <a:r>
              <a:rPr lang="fr" sz="1400" b="0" i="0" u="none" baseline="0" dirty="0">
                <a:solidFill>
                  <a:schemeClr val="bg2"/>
                </a:solidFill>
                <a:latin typeface="+mj-lt"/>
                <a:ea typeface="MS PGothic"/>
                <a:cs typeface="Arial" charset="0"/>
              </a:rPr>
              <a:t>Bucki et al. 2012.</a:t>
            </a:r>
            <a:endParaRPr lang="fr" altLang="en-US" sz="1400" dirty="0">
              <a:solidFill>
                <a:schemeClr val="bg2"/>
              </a:solidFill>
              <a:latin typeface="+mj-lt"/>
              <a:ea typeface="MS PGothic"/>
              <a:cs typeface="Arial" charset="0"/>
            </a:endParaRPr>
          </a:p>
        </p:txBody>
      </p:sp>
      <p:sp>
        <p:nvSpPr>
          <p:cNvPr id="10" name="Rectangle 9"/>
          <p:cNvSpPr/>
          <p:nvPr/>
        </p:nvSpPr>
        <p:spPr>
          <a:xfrm>
            <a:off x="2876550" y="2626242"/>
            <a:ext cx="4048125" cy="2133809"/>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fr" dirty="0"/>
          </a:p>
        </p:txBody>
      </p:sp>
    </p:spTree>
    <p:extLst>
      <p:ext uri="{BB962C8B-B14F-4D97-AF65-F5344CB8AC3E}">
        <p14:creationId xmlns:p14="http://schemas.microsoft.com/office/powerpoint/2010/main" val="5568835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a:xfrm>
            <a:off x="420688" y="1541721"/>
            <a:ext cx="8521700" cy="4486939"/>
          </a:xfrm>
        </p:spPr>
        <p:txBody>
          <a:bodyPr/>
          <a:lstStyle/>
          <a:p>
            <a:pPr algn="l" rtl="0" eaLnBrk="1" hangingPunct="1">
              <a:defRPr/>
            </a:pPr>
            <a:r>
              <a:rPr lang="fr" sz="1800" b="0" i="0" u="none" baseline="0" dirty="0"/>
              <a:t>Une procédure en deux temps pourrait être utilisée pour exclure les zones non intactes et délimiter les forêts intactes restantes en utilisant la « méthode négative </a:t>
            </a:r>
            <a:r>
              <a:rPr lang="fr" sz="1800" b="0" i="0" u="none" baseline="0" dirty="0" smtClean="0"/>
              <a:t>» :</a:t>
            </a:r>
            <a:endParaRPr lang="fr" sz="1800" b="0" i="0" u="none" baseline="0" dirty="0"/>
          </a:p>
          <a:p>
            <a:pPr marL="457200" indent="-457200" algn="l" rtl="0" eaLnBrk="1" hangingPunct="1">
              <a:buSzPct val="100000"/>
              <a:buFont typeface="+mj-lt"/>
              <a:buAutoNum type="arabicPeriod"/>
              <a:defRPr/>
            </a:pPr>
            <a:r>
              <a:rPr lang="fr" sz="1600" b="0" i="0" u="none" baseline="0" dirty="0"/>
              <a:t>Exclusion des zones entourant des établissements humains et des infrastructures et fragments résiduels de paysages inférieurs à </a:t>
            </a:r>
            <a:r>
              <a:rPr lang="fr" sz="1600" b="0" i="0" u="none" baseline="0" dirty="0" smtClean="0"/>
              <a:t>1 000 ha</a:t>
            </a:r>
            <a:r>
              <a:rPr lang="fr" sz="1600" b="0" i="0" u="none" baseline="0" dirty="0"/>
              <a:t>, à partir de cartes topographiques, de bases de données SIG, de cartes thématiques, etc. Cette première étape (potentiellement entièrement automatique) pourrait fournir un ensemble de fragments paysagers candidats avec des terres forestières potentiellement intactes</a:t>
            </a:r>
            <a:endParaRPr lang="fr" sz="1600" dirty="0"/>
          </a:p>
          <a:p>
            <a:pPr marL="457200" indent="-457200" algn="l" rtl="0" eaLnBrk="1" hangingPunct="1">
              <a:buSzPct val="100000"/>
              <a:buFont typeface="+mj-lt"/>
              <a:buAutoNum type="arabicPeriod"/>
              <a:defRPr/>
            </a:pPr>
            <a:r>
              <a:rPr lang="fr" sz="1600" b="0" i="0" u="none" baseline="0" dirty="0"/>
              <a:t>L’exclusion des zones non intactes et la délimitation des terres forestières intactes sont réalisées en améliorant la définition des limites à l’aide de méthodes d’interprétation visuelles ou semi-automatiques d’images satellitaires à haute résolution (résolution </a:t>
            </a:r>
            <a:r>
              <a:rPr lang="fr" sz="1600" b="0" i="0" u="none" baseline="0" dirty="0" smtClean="0"/>
              <a:t>spatiale : </a:t>
            </a:r>
            <a:r>
              <a:rPr lang="fr" sz="1600" b="0" i="0" u="none" baseline="0" dirty="0"/>
              <a:t>~ </a:t>
            </a:r>
            <a:r>
              <a:rPr lang="fr" sz="1600" b="0" i="0" u="none" baseline="0" dirty="0" smtClean="0"/>
              <a:t>10-30 m </a:t>
            </a:r>
            <a:r>
              <a:rPr lang="fr" sz="1600" b="0" i="0" u="none" baseline="0" dirty="0"/>
              <a:t>pixel).</a:t>
            </a:r>
            <a:endParaRPr lang="fr" sz="1600" i="1" dirty="0"/>
          </a:p>
        </p:txBody>
      </p:sp>
      <p:sp>
        <p:nvSpPr>
          <p:cNvPr id="4" name="Titel 1"/>
          <p:cNvSpPr>
            <a:spLocks noGrp="1"/>
          </p:cNvSpPr>
          <p:nvPr>
            <p:ph type="title"/>
          </p:nvPr>
        </p:nvSpPr>
        <p:spPr>
          <a:xfrm>
            <a:off x="491642" y="230188"/>
            <a:ext cx="8442796" cy="1120147"/>
          </a:xfrm>
        </p:spPr>
        <p:txBody>
          <a:bodyPr/>
          <a:lstStyle/>
          <a:p>
            <a:pPr algn="l" rtl="0" eaLnBrk="1" hangingPunct="1">
              <a:defRPr/>
            </a:pPr>
            <a:r>
              <a:rPr lang="fr" b="0" i="0" u="none" baseline="0" dirty="0"/>
              <a:t>Méthode des forêts intactes/non </a:t>
            </a:r>
            <a:r>
              <a:rPr lang="fr" b="0" i="0" u="none" baseline="0" dirty="0" smtClean="0"/>
              <a:t>intactes : </a:t>
            </a:r>
            <a:r>
              <a:rPr lang="fr" dirty="0"/>
              <a:t>d</a:t>
            </a:r>
            <a:r>
              <a:rPr lang="fr" b="0" i="0" u="none" baseline="0" dirty="0" smtClean="0"/>
              <a:t>élimitation </a:t>
            </a:r>
            <a:r>
              <a:rPr lang="fr" b="0" i="0" u="none" baseline="0" dirty="0"/>
              <a:t>des terres forestières intactes</a:t>
            </a:r>
            <a:endParaRPr lang="fr" dirty="0"/>
          </a:p>
        </p:txBody>
      </p:sp>
    </p:spTree>
    <p:extLst>
      <p:ext uri="{BB962C8B-B14F-4D97-AF65-F5344CB8AC3E}">
        <p14:creationId xmlns:p14="http://schemas.microsoft.com/office/powerpoint/2010/main" val="27200419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2244" y="180440"/>
            <a:ext cx="8766181" cy="606370"/>
          </a:xfrm>
        </p:spPr>
        <p:txBody>
          <a:bodyPr/>
          <a:lstStyle/>
          <a:p>
            <a:pPr algn="l" rtl="0" eaLnBrk="1" hangingPunct="1">
              <a:lnSpc>
                <a:spcPts val="3200"/>
              </a:lnSpc>
              <a:defRPr/>
            </a:pPr>
            <a:r>
              <a:rPr lang="fr" sz="2900" b="0" i="0" u="none" spc="-300" baseline="0" dirty="0"/>
              <a:t>Exemple de délimitation entre forêts intactes/non intactes</a:t>
            </a:r>
            <a:endParaRPr lang="fr" sz="2900" spc="-300" dirty="0"/>
          </a:p>
        </p:txBody>
      </p:sp>
      <p:pic>
        <p:nvPicPr>
          <p:cNvPr id="36868" name="Picture 2"/>
          <p:cNvPicPr>
            <a:picLocks noChangeAspect="1" noChangeArrowheads="1"/>
          </p:cNvPicPr>
          <p:nvPr/>
        </p:nvPicPr>
        <p:blipFill>
          <a:blip r:embed="rId3" cstate="print"/>
          <a:srcRect/>
          <a:stretch>
            <a:fillRect/>
          </a:stretch>
        </p:blipFill>
        <p:spPr bwMode="auto">
          <a:xfrm>
            <a:off x="4071938" y="3043238"/>
            <a:ext cx="5026025" cy="2605087"/>
          </a:xfrm>
          <a:prstGeom prst="rect">
            <a:avLst/>
          </a:prstGeom>
          <a:noFill/>
          <a:ln w="28575">
            <a:solidFill>
              <a:srgbClr val="000000"/>
            </a:solidFill>
            <a:miter lim="800000"/>
            <a:headEnd/>
            <a:tailEnd/>
          </a:ln>
        </p:spPr>
      </p:pic>
      <p:pic>
        <p:nvPicPr>
          <p:cNvPr id="36869" name="Picture 3"/>
          <p:cNvPicPr>
            <a:picLocks noChangeAspect="1" noChangeArrowheads="1"/>
          </p:cNvPicPr>
          <p:nvPr/>
        </p:nvPicPr>
        <p:blipFill>
          <a:blip r:embed="rId4" cstate="print"/>
          <a:srcRect/>
          <a:stretch>
            <a:fillRect/>
          </a:stretch>
        </p:blipFill>
        <p:spPr bwMode="auto">
          <a:xfrm>
            <a:off x="52388" y="914400"/>
            <a:ext cx="5026025" cy="2613025"/>
          </a:xfrm>
          <a:prstGeom prst="rect">
            <a:avLst/>
          </a:prstGeom>
          <a:noFill/>
          <a:ln w="28575">
            <a:solidFill>
              <a:srgbClr val="000000"/>
            </a:solidFill>
            <a:miter lim="800000"/>
            <a:headEnd/>
            <a:tailEnd/>
          </a:ln>
        </p:spPr>
      </p:pic>
      <p:sp>
        <p:nvSpPr>
          <p:cNvPr id="7" name="Rectangle 6"/>
          <p:cNvSpPr/>
          <p:nvPr/>
        </p:nvSpPr>
        <p:spPr>
          <a:xfrm>
            <a:off x="5114925" y="919163"/>
            <a:ext cx="3685945" cy="646331"/>
          </a:xfrm>
          <a:prstGeom prst="rect">
            <a:avLst/>
          </a:prstGeom>
        </p:spPr>
        <p:txBody>
          <a:bodyPr wrap="none">
            <a:spAutoFit/>
          </a:bodyPr>
          <a:lstStyle/>
          <a:p>
            <a:pPr algn="l" rtl="0">
              <a:defRPr/>
            </a:pPr>
            <a:r>
              <a:rPr lang="fr" b="0" i="0" u="none" baseline="0">
                <a:latin typeface="+mj-lt"/>
              </a:rPr>
              <a:t>a) Papouasie-Nouvelle-Guinée</a:t>
            </a:r>
          </a:p>
          <a:p>
            <a:pPr algn="l" rtl="0">
              <a:defRPr/>
            </a:pPr>
            <a:r>
              <a:rPr lang="fr" b="0" i="0" u="none" baseline="0" smtClean="0">
                <a:latin typeface="+mj-lt"/>
              </a:rPr>
              <a:t>26 décembre </a:t>
            </a:r>
            <a:r>
              <a:rPr lang="fr" b="0" i="0" u="none" baseline="0">
                <a:latin typeface="+mj-lt"/>
              </a:rPr>
              <a:t>1988</a:t>
            </a:r>
          </a:p>
        </p:txBody>
      </p:sp>
      <p:sp>
        <p:nvSpPr>
          <p:cNvPr id="10" name="Rectangle 9"/>
          <p:cNvSpPr/>
          <p:nvPr/>
        </p:nvSpPr>
        <p:spPr>
          <a:xfrm>
            <a:off x="5486401" y="2382838"/>
            <a:ext cx="4505158" cy="646331"/>
          </a:xfrm>
          <a:prstGeom prst="rect">
            <a:avLst/>
          </a:prstGeom>
        </p:spPr>
        <p:txBody>
          <a:bodyPr wrap="square">
            <a:spAutoFit/>
          </a:bodyPr>
          <a:lstStyle/>
          <a:p>
            <a:pPr algn="l" rtl="0">
              <a:defRPr/>
            </a:pPr>
            <a:r>
              <a:rPr lang="fr" b="0" i="0" u="none" baseline="0" dirty="0">
                <a:latin typeface="+mj-lt"/>
              </a:rPr>
              <a:t>b) Papouasie-Nouvelle-Guinée</a:t>
            </a:r>
          </a:p>
          <a:p>
            <a:pPr algn="l" rtl="0">
              <a:defRPr/>
            </a:pPr>
            <a:r>
              <a:rPr lang="fr" b="0" i="0" u="none" baseline="0" dirty="0" smtClean="0">
                <a:latin typeface="+mj-lt"/>
              </a:rPr>
              <a:t>7 octobre </a:t>
            </a:r>
            <a:r>
              <a:rPr lang="fr" b="0" i="0" u="none" baseline="0" dirty="0">
                <a:latin typeface="+mj-lt"/>
              </a:rPr>
              <a:t>2002</a:t>
            </a:r>
          </a:p>
        </p:txBody>
      </p:sp>
      <p:sp>
        <p:nvSpPr>
          <p:cNvPr id="11" name="Rectangle 10"/>
          <p:cNvSpPr/>
          <p:nvPr/>
        </p:nvSpPr>
        <p:spPr>
          <a:xfrm>
            <a:off x="71438" y="3678964"/>
            <a:ext cx="4048125" cy="2308324"/>
          </a:xfrm>
          <a:prstGeom prst="rect">
            <a:avLst/>
          </a:prstGeom>
        </p:spPr>
        <p:txBody>
          <a:bodyPr>
            <a:spAutoFit/>
          </a:bodyPr>
          <a:lstStyle/>
          <a:p>
            <a:pPr marL="285750" indent="-285750" algn="l" rtl="0">
              <a:buSzPct val="120000"/>
              <a:buFont typeface="Wingdings" panose="05000000000000000000" pitchFamily="2" charset="2"/>
              <a:buChar char="§"/>
              <a:defRPr/>
            </a:pPr>
            <a:r>
              <a:rPr lang="fr" sz="1600" b="0" i="0" u="none" baseline="0">
                <a:latin typeface="+mn-lt"/>
              </a:rPr>
              <a:t>Les zones hachurées sont considérées intactes.</a:t>
            </a:r>
            <a:endParaRPr lang="fr" sz="1600" dirty="0">
              <a:latin typeface="+mn-lt"/>
            </a:endParaRPr>
          </a:p>
          <a:p>
            <a:pPr marL="285750" indent="-285750" algn="l" rtl="0">
              <a:buSzPct val="120000"/>
              <a:buFont typeface="Wingdings" panose="05000000000000000000" pitchFamily="2" charset="2"/>
              <a:buChar char="§"/>
              <a:defRPr/>
            </a:pPr>
            <a:r>
              <a:rPr lang="fr" sz="1600" b="0" i="0" u="none" baseline="0">
                <a:latin typeface="+mn-lt"/>
              </a:rPr>
              <a:t>Dans la zone d’échantillonnage, en l’espace de 14 ans, </a:t>
            </a:r>
            <a:r>
              <a:rPr lang="fr" sz="1600" b="0" i="0" u="none" baseline="0" smtClean="0">
                <a:latin typeface="+mn-lt"/>
              </a:rPr>
              <a:t>51 % </a:t>
            </a:r>
            <a:r>
              <a:rPr lang="fr" sz="1600" b="0" i="0" u="none" baseline="0">
                <a:latin typeface="+mn-lt"/>
              </a:rPr>
              <a:t>des terres forestières intactes existantes ont été converties en terres forestières non intactes.</a:t>
            </a:r>
            <a:endParaRPr lang="fr" sz="1600" dirty="0">
              <a:latin typeface="+mn-lt"/>
            </a:endParaRPr>
          </a:p>
          <a:p>
            <a:pPr marL="285750" indent="-285750" algn="l" rtl="0">
              <a:buSzPct val="120000"/>
              <a:buFont typeface="Wingdings" panose="05000000000000000000" pitchFamily="2" charset="2"/>
              <a:buChar char="§"/>
              <a:defRPr/>
            </a:pPr>
            <a:r>
              <a:rPr lang="fr" sz="1600" b="0" i="0" u="none" baseline="0">
                <a:latin typeface="+mn-lt"/>
              </a:rPr>
              <a:t>Parallèlement, le déboisement représente moins de </a:t>
            </a:r>
            <a:r>
              <a:rPr lang="fr" sz="1600" b="0" i="0" u="none" baseline="0" smtClean="0">
                <a:latin typeface="+mn-lt"/>
              </a:rPr>
              <a:t>1 % </a:t>
            </a:r>
            <a:r>
              <a:rPr lang="fr" sz="1600" b="0" i="0" u="none" baseline="0">
                <a:latin typeface="+mn-lt"/>
              </a:rPr>
              <a:t>(routes).</a:t>
            </a:r>
            <a:endParaRPr lang="fr" sz="1600" dirty="0">
              <a:latin typeface="+mn-lt"/>
            </a:endParaRPr>
          </a:p>
        </p:txBody>
      </p:sp>
      <p:sp>
        <p:nvSpPr>
          <p:cNvPr id="36875" name="TextBox 7"/>
          <p:cNvSpPr txBox="1">
            <a:spLocks noChangeArrowheads="1"/>
          </p:cNvSpPr>
          <p:nvPr/>
        </p:nvSpPr>
        <p:spPr bwMode="auto">
          <a:xfrm>
            <a:off x="6145213" y="5715000"/>
            <a:ext cx="2467855" cy="323165"/>
          </a:xfrm>
          <a:prstGeom prst="rect">
            <a:avLst/>
          </a:prstGeom>
          <a:noFill/>
          <a:ln w="9525">
            <a:noFill/>
            <a:miter lim="800000"/>
            <a:headEnd/>
            <a:tailEnd/>
          </a:ln>
        </p:spPr>
        <p:txBody>
          <a:bodyPr wrap="none">
            <a:spAutoFit/>
          </a:bodyPr>
          <a:lstStyle/>
          <a:p>
            <a:pPr algn="l" rtl="0">
              <a:lnSpc>
                <a:spcPts val="1800"/>
              </a:lnSpc>
            </a:pPr>
            <a:r>
              <a:rPr lang="fr" sz="1400" b="0" i="0" u="none" baseline="0" smtClean="0">
                <a:latin typeface="Verdana" pitchFamily="34" charset="0"/>
              </a:rPr>
              <a:t>Source : </a:t>
            </a:r>
            <a:r>
              <a:rPr lang="fr" sz="1400" b="0" i="0" u="none" baseline="0"/>
              <a:t>Potapov et al. 2008.</a:t>
            </a:r>
            <a:endParaRPr lang="fr" sz="1400" dirty="0"/>
          </a:p>
        </p:txBody>
      </p:sp>
    </p:spTree>
    <p:extLst>
      <p:ext uri="{BB962C8B-B14F-4D97-AF65-F5344CB8AC3E}">
        <p14:creationId xmlns:p14="http://schemas.microsoft.com/office/powerpoint/2010/main" val="12792423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90"/>
            <a:ext cx="8442796" cy="1088248"/>
          </a:xfrm>
        </p:spPr>
        <p:txBody>
          <a:bodyPr/>
          <a:lstStyle/>
          <a:p>
            <a:pPr algn="l" rtl="0"/>
            <a:r>
              <a:rPr lang="fr" b="0" i="0" u="none" baseline="0" dirty="0"/>
              <a:t>Autre exemple de méthode </a:t>
            </a:r>
            <a:r>
              <a:rPr lang="fr" b="0" i="0" u="none" baseline="0" dirty="0" smtClean="0"/>
              <a:t>indirecte : </a:t>
            </a:r>
            <a:r>
              <a:rPr lang="fr" sz="1800" b="0" i="0" u="none" spc="-100" dirty="0"/>
              <a:t>Utilisation </a:t>
            </a:r>
            <a:r>
              <a:rPr lang="fr" sz="1800" b="0" i="0" u="none" spc="-100" dirty="0" smtClean="0"/>
              <a:t>de </a:t>
            </a:r>
            <a:r>
              <a:rPr lang="fr" sz="1800" b="0" i="0" u="none" spc="-100" dirty="0"/>
              <a:t>la télédétection et des SIG pour cartographier l’abattage sélectif</a:t>
            </a:r>
            <a:endParaRPr lang="fr" sz="2000" spc="-100" dirty="0"/>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87" y="1610574"/>
            <a:ext cx="5670995" cy="37979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4"/>
          <p:cNvSpPr txBox="1"/>
          <p:nvPr/>
        </p:nvSpPr>
        <p:spPr>
          <a:xfrm>
            <a:off x="470323" y="5561911"/>
            <a:ext cx="3276859" cy="323165"/>
          </a:xfrm>
          <a:prstGeom prst="rect">
            <a:avLst/>
          </a:prstGeom>
          <a:solidFill>
            <a:schemeClr val="accent3"/>
          </a:solidFill>
        </p:spPr>
        <p:txBody>
          <a:bodyPr wrap="none" rtlCol="0">
            <a:spAutoFit/>
          </a:bodyPr>
          <a:lstStyle/>
          <a:p>
            <a:pPr algn="l" rtl="0">
              <a:lnSpc>
                <a:spcPts val="1800"/>
              </a:lnSpc>
            </a:pPr>
            <a:r>
              <a:rPr lang="fr" sz="1400" b="0" i="0" u="none" baseline="0" smtClean="0">
                <a:latin typeface="Verdana" pitchFamily="34" charset="0"/>
              </a:rPr>
              <a:t>Source : </a:t>
            </a:r>
            <a:r>
              <a:rPr lang="fr" sz="1400" b="0" i="0" u="none" baseline="0">
                <a:latin typeface="Verdana" pitchFamily="34" charset="0"/>
              </a:rPr>
              <a:t>Souza and Barreto 2000.</a:t>
            </a:r>
          </a:p>
        </p:txBody>
      </p:sp>
      <p:pic>
        <p:nvPicPr>
          <p:cNvPr id="6"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071" t="4047" r="2973" b="73013"/>
          <a:stretch/>
        </p:blipFill>
        <p:spPr bwMode="auto">
          <a:xfrm>
            <a:off x="2818088" y="1504061"/>
            <a:ext cx="3230310" cy="1307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ext Placeholder 2"/>
          <p:cNvSpPr>
            <a:spLocks noGrp="1"/>
          </p:cNvSpPr>
          <p:nvPr>
            <p:ph type="body" sz="quarter" idx="10"/>
          </p:nvPr>
        </p:nvSpPr>
        <p:spPr>
          <a:xfrm>
            <a:off x="5863448" y="1520042"/>
            <a:ext cx="3078940" cy="4365033"/>
          </a:xfrm>
        </p:spPr>
        <p:txBody>
          <a:bodyPr/>
          <a:lstStyle/>
          <a:p>
            <a:pPr algn="l" rtl="0"/>
            <a:r>
              <a:rPr lang="fr" sz="2000" b="0" i="0" u="none" baseline="0" dirty="0"/>
              <a:t>La détection des routes et jetées dues à l’exploitation forestière peut être réalisée par télédétection.</a:t>
            </a:r>
          </a:p>
          <a:p>
            <a:pPr algn="l" rtl="0"/>
            <a:r>
              <a:rPr lang="fr" sz="2000" b="0" i="0" u="none" baseline="0" dirty="0"/>
              <a:t>Des distances tampons peuvent être appliquées à l’aide des SIG pour estimer la superficie touchée par l’abattage.</a:t>
            </a:r>
            <a:endParaRPr lang="fr" sz="2000" dirty="0"/>
          </a:p>
        </p:txBody>
      </p:sp>
    </p:spTree>
    <p:extLst>
      <p:ext uri="{BB962C8B-B14F-4D97-AF65-F5344CB8AC3E}">
        <p14:creationId xmlns:p14="http://schemas.microsoft.com/office/powerpoint/2010/main" val="33880115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pPr algn="l" rtl="0"/>
            <a:r>
              <a:rPr lang="fr" b="0" i="0" u="none" baseline="0"/>
              <a:t>Plan du cours</a:t>
            </a:r>
            <a:endParaRPr lang="fr" dirty="0"/>
          </a:p>
        </p:txBody>
      </p:sp>
      <p:sp>
        <p:nvSpPr>
          <p:cNvPr id="3" name="Tijdelijke aanduiding voor tekst 2"/>
          <p:cNvSpPr>
            <a:spLocks noGrp="1"/>
          </p:cNvSpPr>
          <p:nvPr>
            <p:ph type="body" sz="quarter" idx="10"/>
          </p:nvPr>
        </p:nvSpPr>
        <p:spPr>
          <a:xfrm>
            <a:off x="421200" y="1375984"/>
            <a:ext cx="8521188" cy="3950678"/>
          </a:xfrm>
        </p:spPr>
        <p:txBody>
          <a:bodyPr/>
          <a:lstStyle/>
          <a:p>
            <a:pPr marL="457200" lvl="0" indent="-457200" algn="l" rtl="0">
              <a:lnSpc>
                <a:spcPct val="100000"/>
              </a:lnSpc>
              <a:buClr>
                <a:schemeClr val="bg2">
                  <a:lumMod val="20000"/>
                  <a:lumOff val="80000"/>
                </a:schemeClr>
              </a:buClr>
              <a:buSzPct val="115000"/>
              <a:buFont typeface="+mj-lt"/>
              <a:buAutoNum type="arabicPeriod"/>
            </a:pPr>
            <a:r>
              <a:rPr lang="fr" sz="2000" b="0" i="0" u="none" baseline="0">
                <a:solidFill>
                  <a:schemeClr val="bg2">
                    <a:lumMod val="20000"/>
                    <a:lumOff val="80000"/>
                  </a:schemeClr>
                </a:solidFill>
              </a:rPr>
              <a:t>Définition de la dégradation des forêts et contexte des Recommandations du GIEC en matière de bonnes pratiques</a:t>
            </a:r>
          </a:p>
          <a:p>
            <a:pPr marL="457200" lvl="0" indent="-457200" algn="l" rtl="0">
              <a:lnSpc>
                <a:spcPct val="100000"/>
              </a:lnSpc>
              <a:buClr>
                <a:schemeClr val="bg2">
                  <a:lumMod val="20000"/>
                  <a:lumOff val="80000"/>
                </a:schemeClr>
              </a:buClr>
              <a:buSzPct val="115000"/>
              <a:buFont typeface="+mj-lt"/>
              <a:buAutoNum type="arabicPeriod"/>
            </a:pPr>
            <a:r>
              <a:rPr lang="fr" sz="2000" b="0" i="0" u="none" baseline="0">
                <a:solidFill>
                  <a:schemeClr val="bg2">
                    <a:lumMod val="20000"/>
                    <a:lumOff val="80000"/>
                  </a:schemeClr>
                </a:solidFill>
              </a:rPr>
              <a:t>Types de dégradation des forêts</a:t>
            </a:r>
          </a:p>
          <a:p>
            <a:pPr marL="457200" lvl="0" indent="-457200" algn="l" rtl="0">
              <a:lnSpc>
                <a:spcPct val="100000"/>
              </a:lnSpc>
              <a:buClr>
                <a:schemeClr val="bg2">
                  <a:lumMod val="20000"/>
                  <a:lumOff val="80000"/>
                </a:schemeClr>
              </a:buClr>
              <a:buSzPct val="115000"/>
              <a:buFont typeface="+mj-lt"/>
              <a:buAutoNum type="arabicPeriod"/>
            </a:pPr>
            <a:r>
              <a:rPr lang="fr" sz="2000" b="0" i="0" u="none" baseline="0">
                <a:solidFill>
                  <a:schemeClr val="bg2">
                    <a:lumMod val="20000"/>
                    <a:lumOff val="80000"/>
                  </a:schemeClr>
                </a:solidFill>
              </a:rPr>
              <a:t>Méthodes d’évaluation des superficies forestières </a:t>
            </a:r>
            <a:r>
              <a:rPr lang="fr" sz="2000" b="0" i="0" u="none" baseline="0" smtClean="0">
                <a:solidFill>
                  <a:schemeClr val="bg2">
                    <a:lumMod val="20000"/>
                    <a:lumOff val="80000"/>
                  </a:schemeClr>
                </a:solidFill>
              </a:rPr>
              <a:t>dégradées</a:t>
            </a:r>
            <a:endParaRPr lang="fr" sz="2000" b="0" i="0" u="none" baseline="0">
              <a:solidFill>
                <a:schemeClr val="bg2">
                  <a:lumMod val="20000"/>
                  <a:lumOff val="80000"/>
                </a:schemeClr>
              </a:solidFill>
            </a:endParaRPr>
          </a:p>
          <a:p>
            <a:pPr marL="1244600" lvl="1" indent="-514350" algn="l" rtl="0">
              <a:lnSpc>
                <a:spcPct val="100000"/>
              </a:lnSpc>
              <a:buClr>
                <a:schemeClr val="bg2">
                  <a:lumMod val="20000"/>
                  <a:lumOff val="80000"/>
                </a:schemeClr>
              </a:buClr>
              <a:buFont typeface="+mj-lt"/>
              <a:buAutoNum type="romanLcPeriod"/>
            </a:pPr>
            <a:r>
              <a:rPr lang="fr" sz="2000" b="0" i="0" u="none" baseline="0">
                <a:solidFill>
                  <a:schemeClr val="bg2">
                    <a:lumMod val="20000"/>
                    <a:lumOff val="80000"/>
                  </a:schemeClr>
                </a:solidFill>
              </a:rPr>
              <a:t>Surveillance de la dégradation des forêts due à l’abattage sélectif</a:t>
            </a:r>
          </a:p>
          <a:p>
            <a:pPr marL="1244600" lvl="1" indent="-514350" algn="l" rtl="0">
              <a:lnSpc>
                <a:spcPct val="100000"/>
              </a:lnSpc>
              <a:buClr>
                <a:schemeClr val="bg2">
                  <a:lumMod val="20000"/>
                  <a:lumOff val="80000"/>
                </a:schemeClr>
              </a:buClr>
              <a:buFont typeface="+mj-lt"/>
              <a:buAutoNum type="romanLcPeriod"/>
            </a:pPr>
            <a:r>
              <a:rPr lang="fr" sz="2000" b="0" i="0" u="none" baseline="0">
                <a:solidFill>
                  <a:schemeClr val="bg2">
                    <a:lumMod val="20000"/>
                    <a:lumOff val="80000"/>
                  </a:schemeClr>
                </a:solidFill>
              </a:rPr>
              <a:t>Méthodes de télédétection</a:t>
            </a:r>
          </a:p>
          <a:p>
            <a:pPr marL="2141537" lvl="2" indent="-514350" algn="l" rtl="0">
              <a:lnSpc>
                <a:spcPct val="100000"/>
              </a:lnSpc>
              <a:buClr>
                <a:schemeClr val="bg2">
                  <a:lumMod val="20000"/>
                  <a:lumOff val="80000"/>
                </a:schemeClr>
              </a:buClr>
              <a:buFont typeface="+mj-lt"/>
              <a:buAutoNum type="alphaLcParenR"/>
            </a:pPr>
            <a:r>
              <a:rPr lang="fr" sz="2000" b="0" i="0" u="none" baseline="0">
                <a:solidFill>
                  <a:schemeClr val="bg2">
                    <a:lumMod val="20000"/>
                    <a:lumOff val="80000"/>
                  </a:schemeClr>
                </a:solidFill>
              </a:rPr>
              <a:t>méthodes directes</a:t>
            </a:r>
          </a:p>
          <a:p>
            <a:pPr marL="2141537" lvl="2" indent="-514350" algn="l" rtl="0">
              <a:lnSpc>
                <a:spcPct val="100000"/>
              </a:lnSpc>
              <a:buClr>
                <a:schemeClr val="bg2">
                  <a:lumMod val="20000"/>
                  <a:lumOff val="80000"/>
                </a:schemeClr>
              </a:buClr>
              <a:buFont typeface="+mj-lt"/>
              <a:buAutoNum type="alphaLcParenR"/>
            </a:pPr>
            <a:r>
              <a:rPr lang="fr" sz="2000" b="0" i="0" u="none" baseline="0">
                <a:solidFill>
                  <a:schemeClr val="bg2">
                    <a:lumMod val="20000"/>
                    <a:lumOff val="80000"/>
                  </a:schemeClr>
                </a:solidFill>
              </a:rPr>
              <a:t>méthodes indirectes</a:t>
            </a:r>
          </a:p>
          <a:p>
            <a:pPr marL="457200" lvl="0" indent="-457200" algn="l" rtl="0">
              <a:lnSpc>
                <a:spcPct val="100000"/>
              </a:lnSpc>
              <a:buSzPct val="115000"/>
              <a:buFont typeface="+mj-lt"/>
              <a:buAutoNum type="arabicPeriod"/>
            </a:pPr>
            <a:r>
              <a:rPr lang="fr" sz="2000" b="1" i="0" u="none" baseline="0"/>
              <a:t>Logiciels nécessaires</a:t>
            </a:r>
          </a:p>
          <a:p>
            <a:pPr marL="0" lvl="0" indent="0" algn="l" rtl="0">
              <a:lnSpc>
                <a:spcPct val="100000"/>
              </a:lnSpc>
              <a:buSzPct val="115000"/>
              <a:buNone/>
            </a:pPr>
            <a:endParaRPr lang="fr" sz="2000" dirty="0"/>
          </a:p>
          <a:p>
            <a:pPr marL="0" lvl="0" indent="0" algn="l" rtl="0">
              <a:lnSpc>
                <a:spcPct val="100000"/>
              </a:lnSpc>
              <a:buSzPct val="115000"/>
              <a:buNone/>
            </a:pPr>
            <a:endParaRPr lang="fr" sz="2000" dirty="0"/>
          </a:p>
          <a:p>
            <a:pPr marL="0" lvl="0" indent="0" algn="l" rtl="0">
              <a:lnSpc>
                <a:spcPct val="100000"/>
              </a:lnSpc>
              <a:buSzPct val="115000"/>
              <a:buNone/>
            </a:pPr>
            <a:endParaRPr lang="fr" sz="1800" dirty="0"/>
          </a:p>
        </p:txBody>
      </p:sp>
    </p:spTree>
    <p:extLst>
      <p:ext uri="{BB962C8B-B14F-4D97-AF65-F5344CB8AC3E}">
        <p14:creationId xmlns:p14="http://schemas.microsoft.com/office/powerpoint/2010/main" val="18851970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1141412"/>
          </a:xfrm>
        </p:spPr>
        <p:txBody>
          <a:bodyPr/>
          <a:lstStyle/>
          <a:p>
            <a:pPr algn="l" rtl="0"/>
            <a:r>
              <a:rPr lang="fr" b="0" i="0" u="none" baseline="0" dirty="0"/>
              <a:t>Logiciel de cartographie de la dégradation des forêts</a:t>
            </a:r>
            <a:endParaRPr lang="fr" dirty="0"/>
          </a:p>
        </p:txBody>
      </p:sp>
      <p:sp>
        <p:nvSpPr>
          <p:cNvPr id="3" name="Text Placeholder 2"/>
          <p:cNvSpPr>
            <a:spLocks noGrp="1"/>
          </p:cNvSpPr>
          <p:nvPr>
            <p:ph type="body" sz="quarter" idx="10"/>
          </p:nvPr>
        </p:nvSpPr>
        <p:spPr>
          <a:xfrm>
            <a:off x="421200" y="1520043"/>
            <a:ext cx="8521188" cy="3909208"/>
          </a:xfrm>
        </p:spPr>
        <p:txBody>
          <a:bodyPr/>
          <a:lstStyle/>
          <a:p>
            <a:pPr algn="l" rtl="0"/>
            <a:r>
              <a:rPr lang="fr" b="0" i="0" u="none" baseline="0" dirty="0"/>
              <a:t>Des logiciels commerciaux comme ENVI, ERDAS, PCI et ArcGIS peuvent être utilisés pour mettre en œuvre la majorité des méthodes mentionnées ci-dessus.</a:t>
            </a:r>
          </a:p>
          <a:p>
            <a:pPr algn="l" rtl="0"/>
            <a:r>
              <a:rPr lang="fr" b="0" i="0" u="none" baseline="0" dirty="0"/>
              <a:t>Des logiciels spécialisés ont été spécialement développés pour cartographier et surveiller la dégradation des </a:t>
            </a:r>
            <a:r>
              <a:rPr lang="fr" b="0" i="0" u="none" baseline="0" dirty="0" smtClean="0"/>
              <a:t>forêts :</a:t>
            </a:r>
            <a:endParaRPr lang="fr" b="0" i="0" u="none" baseline="0" dirty="0"/>
          </a:p>
          <a:p>
            <a:pPr lvl="1" algn="l" rtl="0"/>
            <a:r>
              <a:rPr lang="fr" b="0" i="0" u="none" baseline="0" dirty="0"/>
              <a:t>CLASlite</a:t>
            </a:r>
          </a:p>
          <a:p>
            <a:pPr lvl="1" algn="l" rtl="0"/>
            <a:r>
              <a:rPr lang="fr" b="0" i="0" u="none" baseline="0" dirty="0"/>
              <a:t>ImgTools </a:t>
            </a:r>
            <a:r>
              <a:rPr lang="fr" b="0" i="0" u="none" baseline="0" dirty="0">
                <a:solidFill>
                  <a:schemeClr val="accent4"/>
                </a:solidFill>
              </a:rPr>
              <a:t>(voir exercices)</a:t>
            </a:r>
            <a:endParaRPr lang="fr" dirty="0">
              <a:solidFill>
                <a:schemeClr val="accent4"/>
              </a:solidFill>
            </a:endParaRPr>
          </a:p>
        </p:txBody>
      </p:sp>
    </p:spTree>
    <p:extLst>
      <p:ext uri="{BB962C8B-B14F-4D97-AF65-F5344CB8AC3E}">
        <p14:creationId xmlns:p14="http://schemas.microsoft.com/office/powerpoint/2010/main" val="17004078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05477"/>
          </a:xfrm>
        </p:spPr>
        <p:txBody>
          <a:bodyPr/>
          <a:lstStyle/>
          <a:p>
            <a:pPr algn="l" rtl="0"/>
            <a:r>
              <a:rPr lang="fr" b="0" i="0" u="none" baseline="0" dirty="0"/>
              <a:t>Récapitulatif</a:t>
            </a:r>
            <a:endParaRPr lang="fr" dirty="0"/>
          </a:p>
        </p:txBody>
      </p:sp>
      <p:sp>
        <p:nvSpPr>
          <p:cNvPr id="3" name="Text Placeholder 2"/>
          <p:cNvSpPr>
            <a:spLocks noGrp="1"/>
          </p:cNvSpPr>
          <p:nvPr>
            <p:ph type="body" sz="quarter" idx="10"/>
          </p:nvPr>
        </p:nvSpPr>
        <p:spPr>
          <a:xfrm>
            <a:off x="421200" y="1148316"/>
            <a:ext cx="8521188" cy="4742121"/>
          </a:xfrm>
        </p:spPr>
        <p:txBody>
          <a:bodyPr/>
          <a:lstStyle/>
          <a:p>
            <a:pPr algn="l" rtl="0"/>
            <a:r>
              <a:rPr lang="fr" sz="2000" b="0" i="0" u="none" baseline="0" dirty="0"/>
              <a:t>Il est important de définir précisément la dégradation des forêts et d’établir une référence pour mesurer les variations des stocks de carbone au sein d’un espace forestier.</a:t>
            </a:r>
          </a:p>
          <a:p>
            <a:pPr algn="l" rtl="0"/>
            <a:r>
              <a:rPr lang="fr" sz="2000" b="0" i="0" u="none" baseline="0" dirty="0"/>
              <a:t>La détection de la dégradation des forêts par observation de la terre n’est pas toujours possible.</a:t>
            </a:r>
          </a:p>
          <a:p>
            <a:pPr algn="l" rtl="0"/>
            <a:r>
              <a:rPr lang="fr" sz="2000" b="0" i="0" u="none" baseline="0" dirty="0"/>
              <a:t>Différentes méthodes peuvent être utilisées pour évaluer différents types de dégradation des </a:t>
            </a:r>
            <a:r>
              <a:rPr lang="fr" sz="2000" b="0" i="0" u="none" baseline="0" dirty="0" smtClean="0"/>
              <a:t>forêts :</a:t>
            </a:r>
            <a:endParaRPr lang="fr" sz="2000" b="0" i="0" u="none" baseline="0" dirty="0"/>
          </a:p>
          <a:p>
            <a:pPr lvl="1" algn="l" rtl="0"/>
            <a:r>
              <a:rPr lang="fr" sz="2000" b="0" i="0" u="none" baseline="0" dirty="0"/>
              <a:t>Observations et levés sur le terrain</a:t>
            </a:r>
          </a:p>
          <a:p>
            <a:pPr lvl="1" algn="l" rtl="0"/>
            <a:r>
              <a:rPr lang="fr" sz="2000" b="0" i="0" u="none" baseline="0" dirty="0"/>
              <a:t>Méthodes de télédétection directe</a:t>
            </a:r>
          </a:p>
          <a:p>
            <a:pPr lvl="1" algn="l" rtl="0"/>
            <a:r>
              <a:rPr lang="fr" sz="2000" b="0" i="0" u="none" baseline="0" dirty="0"/>
              <a:t>Méthodes de télédétection indirecte</a:t>
            </a:r>
          </a:p>
          <a:p>
            <a:pPr algn="l" rtl="0"/>
            <a:r>
              <a:rPr lang="fr" sz="2000" b="0" i="0" u="none" baseline="0" dirty="0"/>
              <a:t>Divers logiciels commerciaux et libres permettent de cartographier la dégradation des forêts</a:t>
            </a:r>
          </a:p>
          <a:p>
            <a:pPr lvl="1" algn="l" rtl="0"/>
            <a:endParaRPr lang="fr" sz="2000" dirty="0"/>
          </a:p>
        </p:txBody>
      </p:sp>
    </p:spTree>
    <p:extLst>
      <p:ext uri="{BB962C8B-B14F-4D97-AF65-F5344CB8AC3E}">
        <p14:creationId xmlns:p14="http://schemas.microsoft.com/office/powerpoint/2010/main" val="3419355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840125"/>
          </a:xfrm>
        </p:spPr>
        <p:txBody>
          <a:bodyPr/>
          <a:lstStyle/>
          <a:p>
            <a:pPr lvl="0" algn="l" rtl="0"/>
            <a:r>
              <a:rPr lang="fr" sz="3200" b="0" i="0" u="none" baseline="0" dirty="0" smtClean="0"/>
              <a:t>Dégradation : </a:t>
            </a:r>
            <a:r>
              <a:rPr lang="fr" sz="3200" dirty="0"/>
              <a:t>i</a:t>
            </a:r>
            <a:r>
              <a:rPr lang="fr" sz="3200" b="0" i="0" u="none" baseline="0" dirty="0" smtClean="0"/>
              <a:t>ntroduction</a:t>
            </a:r>
            <a:endParaRPr lang="fr" dirty="0"/>
          </a:p>
        </p:txBody>
      </p:sp>
      <p:sp>
        <p:nvSpPr>
          <p:cNvPr id="7" name="Rectangle 3"/>
          <p:cNvSpPr>
            <a:spLocks noGrp="1" noChangeArrowheads="1"/>
          </p:cNvSpPr>
          <p:nvPr>
            <p:ph type="body" idx="4294967295"/>
          </p:nvPr>
        </p:nvSpPr>
        <p:spPr>
          <a:xfrm>
            <a:off x="173038" y="1400175"/>
            <a:ext cx="8970962" cy="4533900"/>
          </a:xfrm>
          <a:prstGeom prst="rect">
            <a:avLst/>
          </a:prstGeom>
        </p:spPr>
        <p:txBody>
          <a:bodyPr/>
          <a:lstStyle/>
          <a:p>
            <a:pPr algn="l" rtl="0">
              <a:lnSpc>
                <a:spcPct val="100000"/>
              </a:lnSpc>
              <a:spcBef>
                <a:spcPts val="1800"/>
              </a:spcBef>
              <a:tabLst>
                <a:tab pos="539750" algn="l"/>
              </a:tabLst>
              <a:defRPr/>
            </a:pPr>
            <a:r>
              <a:rPr lang="fr" sz="2000" b="0" i="0" u="none" baseline="0">
                <a:latin typeface="+mn-lt"/>
              </a:rPr>
              <a:t>La dégradation (modification des forêts restant des forêts) entraîne le déclin à long terme/durable des stocks de carbone.</a:t>
            </a:r>
            <a:endParaRPr lang="fr" sz="2000" dirty="0" smtClean="0">
              <a:latin typeface="+mn-lt"/>
            </a:endParaRPr>
          </a:p>
          <a:p>
            <a:pPr algn="l" rtl="0">
              <a:lnSpc>
                <a:spcPct val="100000"/>
              </a:lnSpc>
              <a:spcBef>
                <a:spcPts val="1800"/>
              </a:spcBef>
              <a:tabLst>
                <a:tab pos="539750" algn="l"/>
              </a:tabLst>
              <a:defRPr/>
            </a:pPr>
            <a:r>
              <a:rPr lang="fr" sz="2000" b="0" i="0" u="none" baseline="0">
                <a:latin typeface="+mn-lt"/>
              </a:rPr>
              <a:t>Les niveaux d’émissions par unité de surface</a:t>
            </a:r>
            <a:r>
              <a:rPr lang="fr" sz="2000" b="0" i="0" u="none" baseline="0">
                <a:solidFill>
                  <a:srgbClr val="FF0000"/>
                </a:solidFill>
                <a:latin typeface="+mn-lt"/>
              </a:rPr>
              <a:t> </a:t>
            </a:r>
            <a:r>
              <a:rPr lang="fr" sz="2000" b="0" i="0" u="none" baseline="0">
                <a:latin typeface="+mn-lt"/>
              </a:rPr>
              <a:t>sont inférieurs à ceux du </a:t>
            </a:r>
            <a:r>
              <a:rPr lang="fr" sz="2000" b="0" i="0" u="none" baseline="0" smtClean="0">
                <a:latin typeface="+mn-lt"/>
              </a:rPr>
              <a:t>déboisement ; </a:t>
            </a:r>
            <a:r>
              <a:rPr lang="fr" sz="2000" b="0" i="0" u="none" baseline="0">
                <a:latin typeface="+mn-lt"/>
              </a:rPr>
              <a:t>les effets cumulatifs et secondaires peuvent entraîner d’importantes émissions de carbone.</a:t>
            </a:r>
          </a:p>
          <a:p>
            <a:pPr algn="l" rtl="0">
              <a:lnSpc>
                <a:spcPct val="100000"/>
              </a:lnSpc>
              <a:spcBef>
                <a:spcPts val="1800"/>
              </a:spcBef>
              <a:tabLst>
                <a:tab pos="539750" algn="l"/>
              </a:tabLst>
              <a:defRPr/>
            </a:pPr>
            <a:r>
              <a:rPr lang="fr" sz="2000" b="0" i="0" u="none" baseline="0">
                <a:latin typeface="+mn-lt"/>
              </a:rPr>
              <a:t>La surveillance de la dégradation des forêts est importante pour éviter le déplacement des émissions dues à la réduction du déboisement.</a:t>
            </a:r>
          </a:p>
          <a:p>
            <a:pPr algn="l" rtl="0">
              <a:lnSpc>
                <a:spcPct val="100000"/>
              </a:lnSpc>
              <a:spcBef>
                <a:spcPts val="1800"/>
              </a:spcBef>
              <a:tabLst>
                <a:tab pos="539750" algn="l"/>
              </a:tabLst>
              <a:defRPr/>
            </a:pPr>
            <a:r>
              <a:rPr lang="fr" sz="2000" b="0" i="0" u="none" baseline="0">
                <a:latin typeface="+mn-lt"/>
              </a:rPr>
              <a:t>Une dégradation plus grave (superficie/intensité) produit généralement des indicateurs plus marqués, permettant une surveillance efficace à l’échelle nationale.</a:t>
            </a:r>
          </a:p>
          <a:p>
            <a:pPr marL="0" indent="0" algn="l" rtl="0" eaLnBrk="1" hangingPunct="1">
              <a:lnSpc>
                <a:spcPct val="100000"/>
              </a:lnSpc>
              <a:spcBef>
                <a:spcPts val="1800"/>
              </a:spcBef>
              <a:buFontTx/>
              <a:buNone/>
              <a:tabLst>
                <a:tab pos="539750" algn="l"/>
              </a:tabLst>
              <a:defRPr/>
            </a:pPr>
            <a:endParaRPr lang="fr" sz="2000" b="0" i="0" u="none" baseline="0">
              <a:latin typeface="+mn-lt"/>
            </a:endParaRPr>
          </a:p>
        </p:txBody>
      </p:sp>
    </p:spTree>
    <p:extLst>
      <p:ext uri="{BB962C8B-B14F-4D97-AF65-F5344CB8AC3E}">
        <p14:creationId xmlns:p14="http://schemas.microsoft.com/office/powerpoint/2010/main" val="4821405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pPr algn="l" rtl="0"/>
            <a:r>
              <a:rPr lang="fr" b="0" i="0" u="none" baseline="0"/>
              <a:t>Exemples nationaux et exercices</a:t>
            </a:r>
            <a:endParaRPr lang="fr" dirty="0"/>
          </a:p>
        </p:txBody>
      </p:sp>
      <p:sp>
        <p:nvSpPr>
          <p:cNvPr id="3" name="Tijdelijke aanduiding voor tekst 2"/>
          <p:cNvSpPr>
            <a:spLocks noGrp="1"/>
          </p:cNvSpPr>
          <p:nvPr>
            <p:ph type="body" sz="quarter" idx="10"/>
          </p:nvPr>
        </p:nvSpPr>
        <p:spPr>
          <a:xfrm>
            <a:off x="421200" y="1214464"/>
            <a:ext cx="8521188" cy="4641479"/>
          </a:xfrm>
        </p:spPr>
        <p:txBody>
          <a:bodyPr/>
          <a:lstStyle/>
          <a:p>
            <a:pPr algn="l" rtl="0">
              <a:lnSpc>
                <a:spcPct val="100000"/>
              </a:lnSpc>
              <a:buNone/>
            </a:pPr>
            <a:r>
              <a:rPr lang="fr" sz="2000" b="0" i="0" u="none" baseline="0"/>
              <a:t>Exemples </a:t>
            </a:r>
            <a:r>
              <a:rPr lang="fr" sz="2000" b="0" i="0" u="none" baseline="0" smtClean="0"/>
              <a:t>nationaux :</a:t>
            </a:r>
            <a:endParaRPr lang="fr" sz="2000" b="0" i="0" u="none" baseline="0"/>
          </a:p>
          <a:p>
            <a:pPr lvl="0" algn="l" rtl="0">
              <a:lnSpc>
                <a:spcPct val="100000"/>
              </a:lnSpc>
            </a:pPr>
            <a:r>
              <a:rPr lang="fr" sz="1600" b="0" i="0" u="none" baseline="0" smtClean="0"/>
              <a:t>Pérou : </a:t>
            </a:r>
            <a:r>
              <a:rPr lang="fr" sz="1600" b="0" i="0" u="none" baseline="0"/>
              <a:t>Surveillance de la dégradation des forêts avec CLASlite</a:t>
            </a:r>
          </a:p>
          <a:p>
            <a:pPr lvl="0" algn="l" rtl="0">
              <a:lnSpc>
                <a:spcPct val="100000"/>
              </a:lnSpc>
            </a:pPr>
            <a:r>
              <a:rPr lang="fr" sz="1600" b="0" i="0" u="none" baseline="0" smtClean="0"/>
              <a:t>Cameroun : </a:t>
            </a:r>
            <a:r>
              <a:rPr lang="fr" sz="1600" b="0" i="0" u="none" baseline="0"/>
              <a:t>Surveillance de la dégradation des forêts avec NDFI</a:t>
            </a:r>
          </a:p>
          <a:p>
            <a:pPr lvl="0" algn="l" rtl="0">
              <a:lnSpc>
                <a:spcPct val="100000"/>
              </a:lnSpc>
            </a:pPr>
            <a:r>
              <a:rPr lang="fr" sz="1600" b="0" i="0" u="none" baseline="0" smtClean="0"/>
              <a:t>Bolivie : </a:t>
            </a:r>
            <a:r>
              <a:rPr lang="fr" sz="1600" b="0" i="0" u="none" baseline="0"/>
              <a:t>Surveillance de la dégradation des forêts avec SMA et NDFI</a:t>
            </a:r>
            <a:r>
              <a:rPr lang="fr" sz="1600"/>
              <a:t/>
            </a:r>
            <a:br>
              <a:rPr lang="fr" sz="1600"/>
            </a:br>
            <a:endParaRPr lang="fr" sz="1600" dirty="0" smtClean="0"/>
          </a:p>
          <a:p>
            <a:pPr algn="l" rtl="0">
              <a:lnSpc>
                <a:spcPct val="100000"/>
              </a:lnSpc>
              <a:buNone/>
            </a:pPr>
            <a:r>
              <a:rPr lang="fr" sz="2000" b="0" i="0" u="none" baseline="0" smtClean="0"/>
              <a:t>Exercices :</a:t>
            </a:r>
            <a:endParaRPr lang="fr" sz="2000" b="0" i="0" u="none" baseline="0"/>
          </a:p>
          <a:p>
            <a:pPr marL="273050" indent="-273050" algn="l" rtl="0">
              <a:lnSpc>
                <a:spcPct val="100000"/>
              </a:lnSpc>
            </a:pPr>
            <a:r>
              <a:rPr lang="fr" sz="1600" b="0" i="0" u="none" baseline="0"/>
              <a:t>Surveillance des processus de dégradation des forêts (abattage) avec </a:t>
            </a:r>
            <a:r>
              <a:rPr lang="fr" sz="1600" b="0" i="0" u="none" baseline="0" smtClean="0"/>
              <a:t>ImgTools :</a:t>
            </a:r>
            <a:endParaRPr lang="fr" sz="1600" b="0" i="0" u="none" baseline="0"/>
          </a:p>
          <a:p>
            <a:pPr lvl="1" algn="l" rtl="0">
              <a:lnSpc>
                <a:spcPct val="100000"/>
              </a:lnSpc>
            </a:pPr>
            <a:r>
              <a:rPr lang="fr" sz="1600" b="0" i="0" u="none" baseline="0"/>
              <a:t>Partie </a:t>
            </a:r>
            <a:r>
              <a:rPr lang="fr" sz="1600" b="0" i="0" u="none" baseline="0" smtClean="0"/>
              <a:t>1 : </a:t>
            </a:r>
            <a:r>
              <a:rPr lang="fr" sz="1600" b="0" i="0" u="none" baseline="0"/>
              <a:t>Présentation d’ImgTools</a:t>
            </a:r>
          </a:p>
          <a:p>
            <a:pPr lvl="1" algn="l" rtl="0">
              <a:lnSpc>
                <a:spcPct val="100000"/>
              </a:lnSpc>
            </a:pPr>
            <a:r>
              <a:rPr lang="fr" sz="1600" b="0" i="0" u="none" baseline="0"/>
              <a:t>Partie </a:t>
            </a:r>
            <a:r>
              <a:rPr lang="fr" sz="1600" b="0" i="0" u="none" baseline="0" smtClean="0"/>
              <a:t>2 : </a:t>
            </a:r>
            <a:r>
              <a:rPr lang="fr" sz="1600" b="0" i="0" u="none" baseline="0"/>
              <a:t>Détection de l’évolution des forêts avec SMA et </a:t>
            </a:r>
            <a:r>
              <a:rPr lang="fr" sz="1600" b="0" i="0" u="none" baseline="0" smtClean="0"/>
              <a:t>NDFI</a:t>
            </a:r>
            <a:endParaRPr lang="fr" sz="1600" dirty="0"/>
          </a:p>
          <a:p>
            <a:pPr lvl="1" algn="l" rtl="0">
              <a:lnSpc>
                <a:spcPct val="100000"/>
              </a:lnSpc>
            </a:pPr>
            <a:r>
              <a:rPr lang="fr" sz="1600" b="0" i="0" u="none" baseline="0"/>
              <a:t>Partie </a:t>
            </a:r>
            <a:r>
              <a:rPr lang="fr" sz="1600" b="0" i="0" u="none" baseline="0" smtClean="0"/>
              <a:t>3 : </a:t>
            </a:r>
            <a:r>
              <a:rPr lang="fr" sz="1600" b="0" i="0" u="none" baseline="0"/>
              <a:t>Classification par arbre de décision utilisant une série chronologique d’images SMA et </a:t>
            </a:r>
            <a:r>
              <a:rPr lang="fr" sz="1600" b="0" i="0" u="none" baseline="0" smtClean="0"/>
              <a:t>NDFI</a:t>
            </a:r>
            <a:endParaRPr lang="fr" sz="1600" dirty="0"/>
          </a:p>
          <a:p>
            <a:pPr algn="l" rtl="0">
              <a:lnSpc>
                <a:spcPct val="100000"/>
              </a:lnSpc>
            </a:pPr>
            <a:r>
              <a:rPr lang="fr" sz="1600" b="0" i="0" u="none" baseline="0"/>
              <a:t>Cartographie des forêts intactes/non intactes à l’aide d’indicateurs indirects</a:t>
            </a:r>
          </a:p>
          <a:p>
            <a:pPr algn="l" rtl="0">
              <a:lnSpc>
                <a:spcPct val="100000"/>
              </a:lnSpc>
              <a:buNone/>
            </a:pPr>
            <a:endParaRPr lang="fr" sz="16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86329"/>
          </a:xfrm>
        </p:spPr>
        <p:txBody>
          <a:bodyPr/>
          <a:lstStyle/>
          <a:p>
            <a:pPr algn="l" rtl="0"/>
            <a:r>
              <a:rPr lang="fr" sz="2800" b="0" i="0" u="none" baseline="0"/>
              <a:t>Modules complémentaires recommandés</a:t>
            </a:r>
            <a:endParaRPr lang="fr" sz="2800" dirty="0"/>
          </a:p>
        </p:txBody>
      </p:sp>
      <p:sp>
        <p:nvSpPr>
          <p:cNvPr id="3" name="Tijdelijke aanduiding voor tekst 2"/>
          <p:cNvSpPr>
            <a:spLocks noGrp="1"/>
          </p:cNvSpPr>
          <p:nvPr>
            <p:ph type="body" sz="quarter" idx="10"/>
          </p:nvPr>
        </p:nvSpPr>
        <p:spPr/>
        <p:txBody>
          <a:bodyPr/>
          <a:lstStyle/>
          <a:p>
            <a:pPr lvl="0" algn="l" rtl="0"/>
            <a:r>
              <a:rPr lang="fr" sz="2000" b="0" i="0" u="none" baseline="0" dirty="0">
                <a:solidFill>
                  <a:schemeClr val="accent4"/>
                </a:solidFill>
              </a:rPr>
              <a:t>Module </a:t>
            </a:r>
            <a:r>
              <a:rPr lang="fr" sz="2000" b="0" i="0" u="none" baseline="0" dirty="0" smtClean="0">
                <a:solidFill>
                  <a:schemeClr val="accent4"/>
                </a:solidFill>
              </a:rPr>
              <a:t>2.3</a:t>
            </a:r>
            <a:r>
              <a:rPr lang="fr" sz="2000" b="0" i="0" u="none" baseline="0" dirty="0" smtClean="0"/>
              <a:t>, </a:t>
            </a:r>
            <a:r>
              <a:rPr lang="fr" sz="2000" b="0" i="0" u="none" baseline="0" dirty="0"/>
              <a:t>pour en savoir plus sur les méthodes d’évaluation des facteurs d’émission afin de calculer les changements affectant les stocks de carbone forestier.</a:t>
            </a:r>
          </a:p>
          <a:p>
            <a:pPr lvl="0" algn="l" rtl="0"/>
            <a:endParaRPr lang="fr" sz="2000" dirty="0"/>
          </a:p>
          <a:p>
            <a:pPr lvl="0" algn="l" rtl="0"/>
            <a:r>
              <a:rPr lang="fr" sz="2000" b="0" i="0" u="none" baseline="0" dirty="0">
                <a:solidFill>
                  <a:schemeClr val="accent4"/>
                </a:solidFill>
              </a:rPr>
              <a:t>Modules 3.1 à 3.3</a:t>
            </a:r>
            <a:r>
              <a:rPr lang="fr" sz="2000" b="0" i="0" u="none" baseline="0" dirty="0"/>
              <a:t>, pour en savoir plus sur l’évaluation et la notification </a:t>
            </a:r>
            <a:r>
              <a:rPr lang="fr" sz="2000" b="0" i="0" u="none" baseline="0" dirty="0" smtClean="0"/>
              <a:t>REDD+</a:t>
            </a:r>
            <a:endParaRPr lang="fr" sz="2000" dirty="0"/>
          </a:p>
          <a:p>
            <a:pPr algn="l" rtl="0">
              <a:buNone/>
            </a:pPr>
            <a:endParaRPr lang="fr"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91650"/>
          </a:xfrm>
        </p:spPr>
        <p:txBody>
          <a:bodyPr/>
          <a:lstStyle/>
          <a:p>
            <a:pPr algn="l" rtl="0"/>
            <a:r>
              <a:rPr lang="fr" b="0" i="0" u="none" baseline="0"/>
              <a:t>Références</a:t>
            </a:r>
            <a:endParaRPr lang="fr" dirty="0"/>
          </a:p>
        </p:txBody>
      </p:sp>
      <p:sp>
        <p:nvSpPr>
          <p:cNvPr id="3" name="Text Placeholder 2"/>
          <p:cNvSpPr>
            <a:spLocks noGrp="1"/>
          </p:cNvSpPr>
          <p:nvPr>
            <p:ph type="body" sz="quarter" idx="10"/>
          </p:nvPr>
        </p:nvSpPr>
        <p:spPr>
          <a:xfrm>
            <a:off x="421200" y="1296538"/>
            <a:ext cx="8521188" cy="4628312"/>
          </a:xfrm>
        </p:spPr>
        <p:txBody>
          <a:bodyPr/>
          <a:lstStyle/>
          <a:p>
            <a:pPr algn="l" rtl="0">
              <a:lnSpc>
                <a:spcPct val="150000"/>
              </a:lnSpc>
            </a:pPr>
            <a:r>
              <a:rPr lang="fr" sz="1200" b="0" i="0" u="none" baseline="0" dirty="0"/>
              <a:t>Bucki et al. 2012. “Assessing </a:t>
            </a:r>
            <a:r>
              <a:rPr lang="fr" sz="1200" b="0" i="0" u="none" baseline="0" dirty="0" smtClean="0"/>
              <a:t>REDD+ Performance </a:t>
            </a:r>
            <a:r>
              <a:rPr lang="fr" sz="1200" b="0" i="0" u="none" baseline="0" dirty="0"/>
              <a:t>of Countries with Low Monitoring </a:t>
            </a:r>
            <a:r>
              <a:rPr lang="fr" sz="1200" b="0" i="0" u="none" baseline="0" dirty="0" smtClean="0"/>
              <a:t>Capacities : </a:t>
            </a:r>
            <a:r>
              <a:rPr lang="fr" sz="1200" b="0" i="0" u="none" baseline="0" dirty="0"/>
              <a:t>The Matrix Approach.” </a:t>
            </a:r>
            <a:r>
              <a:rPr lang="fr" sz="1200" b="0" i="1" u="none" baseline="0" dirty="0" smtClean="0"/>
              <a:t>Environmental </a:t>
            </a:r>
            <a:r>
              <a:rPr lang="fr" sz="1200" b="0" i="1" u="none" baseline="0" dirty="0"/>
              <a:t>Research Letters</a:t>
            </a:r>
            <a:r>
              <a:rPr lang="fr" sz="1200" b="0" i="0" u="none" baseline="0" dirty="0"/>
              <a:t> </a:t>
            </a:r>
            <a:r>
              <a:rPr lang="fr" sz="1200" b="0" i="0" u="none" baseline="0" dirty="0" smtClean="0"/>
              <a:t>7 : </a:t>
            </a:r>
            <a:r>
              <a:rPr lang="fr" sz="1200" b="0" i="0" u="none" baseline="0" dirty="0"/>
              <a:t>014031. http://iopscience.iop.org/1748-9326/7/1/014031/pdf/1748-9326_7_1_014031.pdf.</a:t>
            </a:r>
            <a:endParaRPr lang="fr" sz="1200" dirty="0"/>
          </a:p>
          <a:p>
            <a:pPr algn="l" rtl="0">
              <a:lnSpc>
                <a:spcPct val="150000"/>
              </a:lnSpc>
            </a:pPr>
            <a:r>
              <a:rPr lang="fr" sz="1200" b="0" i="0" u="none" baseline="0" dirty="0"/>
              <a:t>GFOI (Global Forest Observations Initiative). 2014. </a:t>
            </a:r>
            <a:r>
              <a:rPr lang="fr" sz="1200" b="0" i="1" u="none" baseline="0" dirty="0"/>
              <a:t>Integrating Remote-sensing and Ground-based Observations for Estimation of Emissions and Removals of Greenhouse Gases in </a:t>
            </a:r>
            <a:r>
              <a:rPr lang="fr" sz="1200" b="0" i="1" u="none" baseline="0" dirty="0" smtClean="0"/>
              <a:t>Forests : </a:t>
            </a:r>
            <a:r>
              <a:rPr lang="fr" sz="1200" b="0" i="1" u="none" baseline="0" dirty="0"/>
              <a:t>Methods and Guidance from the Global Forest Observations Initiative</a:t>
            </a:r>
            <a:r>
              <a:rPr lang="fr" sz="1200" b="0" i="0" u="none" baseline="0" dirty="0"/>
              <a:t>. </a:t>
            </a:r>
            <a:r>
              <a:rPr lang="fr" sz="1200" b="0" i="0" u="none" baseline="0" dirty="0" smtClean="0"/>
              <a:t>(</a:t>
            </a:r>
            <a:r>
              <a:rPr lang="fr" sz="1200" b="0" i="0" u="none" baseline="0" dirty="0"/>
              <a:t>Often GFOI MGD.) Geneva, </a:t>
            </a:r>
            <a:r>
              <a:rPr lang="fr" sz="1200" b="0" i="0" u="none" baseline="0" dirty="0" smtClean="0"/>
              <a:t>Switzerland : </a:t>
            </a:r>
            <a:r>
              <a:rPr lang="fr" sz="1200" b="0" i="0" u="none" baseline="0" dirty="0"/>
              <a:t>Group on Earth Observations, version 1.0. http://www.gfoi.org/methods-guidance</a:t>
            </a:r>
            <a:r>
              <a:rPr lang="fr" sz="1200" b="0" i="0" u="none" baseline="0" dirty="0" smtClean="0"/>
              <a:t>/.</a:t>
            </a:r>
            <a:endParaRPr lang="fr" sz="1200" dirty="0"/>
          </a:p>
          <a:p>
            <a:pPr algn="l" rtl="0">
              <a:lnSpc>
                <a:spcPct val="150000"/>
              </a:lnSpc>
            </a:pPr>
            <a:r>
              <a:rPr lang="fr" sz="1200" b="0" i="0" u="none" baseline="0" dirty="0"/>
              <a:t>Ghilardi, Adrian, Gabriela Guerrero, and Omar Masera. 2007. “Spatial Analysis of Residential Fuelwood Supply and Demand Patterns in Mexico Using the WISDOM Approach.” </a:t>
            </a:r>
            <a:r>
              <a:rPr lang="fr" sz="1200" b="0" i="1" u="none" baseline="0" dirty="0"/>
              <a:t>Biomass and Bioenergy</a:t>
            </a:r>
            <a:r>
              <a:rPr lang="fr" sz="1200" b="0" i="0" u="none" baseline="0" dirty="0"/>
              <a:t> 31 (7</a:t>
            </a:r>
            <a:r>
              <a:rPr lang="fr" sz="1200" b="0" i="0" u="none" baseline="0" dirty="0" smtClean="0"/>
              <a:t>) : 475 – 491</a:t>
            </a:r>
            <a:r>
              <a:rPr lang="fr" sz="1200" b="0" i="0" u="none" baseline="0" dirty="0"/>
              <a:t>. http://dx.doi.org/10.1016/j.biombioe.2007.02.003.</a:t>
            </a:r>
            <a:endParaRPr lang="fr" sz="1200" dirty="0"/>
          </a:p>
          <a:p>
            <a:pPr algn="l" rtl="0">
              <a:lnSpc>
                <a:spcPct val="150000"/>
              </a:lnSpc>
            </a:pPr>
            <a:r>
              <a:rPr lang="fr" sz="1200" b="0" i="0" u="none" baseline="0" dirty="0"/>
              <a:t>GOFC-GOLD (Global Observation of Forest Cover and Land Dynamics). 2014. </a:t>
            </a:r>
            <a:r>
              <a:rPr lang="fr" sz="1200" b="0" i="1" u="none" baseline="0" dirty="0"/>
              <a:t>A Sourcebook of Methods and Procedures for Monitoring and Reporting </a:t>
            </a:r>
            <a:r>
              <a:rPr lang="fr" sz="1200" b="0" i="1" u="none" baseline="0" dirty="0" smtClean="0"/>
              <a:t>Anthropogenic Greenhouse Gas Emissions and Removals </a:t>
            </a:r>
            <a:r>
              <a:rPr lang="fr" sz="1200" b="0" i="1" u="none" baseline="0" dirty="0"/>
              <a:t>Associated with Deforestation, </a:t>
            </a:r>
            <a:r>
              <a:rPr lang="fr" sz="1200" b="0" i="1" u="none" baseline="0" dirty="0" smtClean="0"/>
              <a:t>Gains and Losses of Carbon Stocks in Forests Remaining </a:t>
            </a:r>
            <a:r>
              <a:rPr lang="fr" sz="1200" b="0" i="1" u="none" baseline="0" dirty="0"/>
              <a:t>Forests, </a:t>
            </a:r>
            <a:r>
              <a:rPr lang="fr" sz="1200" b="0" i="1" u="none" baseline="0" dirty="0" smtClean="0"/>
              <a:t>and Forestation</a:t>
            </a:r>
            <a:r>
              <a:rPr lang="fr" sz="1200" b="0" i="0" u="none" baseline="0" dirty="0"/>
              <a:t>. </a:t>
            </a:r>
            <a:r>
              <a:rPr lang="fr" sz="1200" b="0" i="0" u="none" baseline="0" dirty="0" smtClean="0"/>
              <a:t>(</a:t>
            </a:r>
            <a:r>
              <a:rPr lang="fr" sz="1200" b="0" i="0" u="none" baseline="0" dirty="0"/>
              <a:t>Often GOFC-GOLD Sourcebook.) </a:t>
            </a:r>
            <a:r>
              <a:rPr lang="fr" sz="1200" b="0" i="0" u="none" baseline="0" dirty="0" smtClean="0"/>
              <a:t>Netherland : </a:t>
            </a:r>
            <a:r>
              <a:rPr lang="fr" sz="1200" b="0" i="0" u="none" baseline="0" dirty="0"/>
              <a:t>GOFC-GOLD Land Cover Project Office, Wageningen University. http://www.gofcgold.wur.nl/redd/index.php.</a:t>
            </a:r>
            <a:endParaRPr lang="fr" sz="1200" dirty="0"/>
          </a:p>
        </p:txBody>
      </p:sp>
    </p:spTree>
    <p:extLst>
      <p:ext uri="{BB962C8B-B14F-4D97-AF65-F5344CB8AC3E}">
        <p14:creationId xmlns:p14="http://schemas.microsoft.com/office/powerpoint/2010/main" val="32602891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21200" y="341194"/>
            <a:ext cx="8521188" cy="5583655"/>
          </a:xfrm>
        </p:spPr>
        <p:txBody>
          <a:bodyPr/>
          <a:lstStyle/>
          <a:p>
            <a:pPr algn="l" rtl="0">
              <a:lnSpc>
                <a:spcPct val="150000"/>
              </a:lnSpc>
            </a:pPr>
            <a:r>
              <a:rPr lang="fr" sz="1200" b="0" i="0" u="none" baseline="0" dirty="0"/>
              <a:t>Herold</a:t>
            </a:r>
            <a:r>
              <a:rPr lang="fr" sz="1200" b="0" i="0" u="none" baseline="0" dirty="0" smtClean="0"/>
              <a:t>, M</a:t>
            </a:r>
            <a:r>
              <a:rPr lang="fr" sz="1200" b="0" i="0" u="none" baseline="0" dirty="0"/>
              <a:t>., et al. 2011. “Options for Monitoring and Estimating Historical Carbon Emissions from Forest Degradation in the Context of </a:t>
            </a:r>
            <a:r>
              <a:rPr lang="fr" sz="1200" b="0" i="0" u="none" baseline="0" dirty="0" smtClean="0"/>
              <a:t>REDD+.” </a:t>
            </a:r>
            <a:r>
              <a:rPr lang="fr" sz="1200" b="0" i="0" u="sng" baseline="0" dirty="0"/>
              <a:t>Carbon Balance and Management</a:t>
            </a:r>
            <a:r>
              <a:rPr lang="fr" sz="1200" b="0" i="0" u="none" baseline="0" dirty="0"/>
              <a:t> 6 (13). </a:t>
            </a:r>
            <a:r>
              <a:rPr lang="fr" sz="1200" b="0" i="0" u="none" baseline="0" dirty="0" smtClean="0"/>
              <a:t>doi : 10.1186/1750-0680-6-13</a:t>
            </a:r>
            <a:r>
              <a:rPr lang="fr" sz="1200" b="0" i="0" u="none" baseline="0" dirty="0"/>
              <a:t>. http://www.cbmjournal.com/content/6/1/13</a:t>
            </a:r>
            <a:endParaRPr lang="fr" sz="1200" dirty="0"/>
          </a:p>
          <a:p>
            <a:pPr algn="l" rtl="0">
              <a:lnSpc>
                <a:spcPct val="150000"/>
              </a:lnSpc>
            </a:pPr>
            <a:r>
              <a:rPr lang="fr" sz="1200" b="0" i="0" u="none" baseline="0" dirty="0"/>
              <a:t>Hosonuma</a:t>
            </a:r>
            <a:r>
              <a:rPr lang="fr" sz="1200" b="0" i="0" u="none" baseline="0" dirty="0" smtClean="0"/>
              <a:t>, N</a:t>
            </a:r>
            <a:r>
              <a:rPr lang="fr" sz="1200" b="0" i="0" u="none" baseline="0" dirty="0"/>
              <a:t>., M</a:t>
            </a:r>
            <a:r>
              <a:rPr lang="fr" sz="1200" b="0" i="0" u="none" baseline="0" dirty="0" smtClean="0"/>
              <a:t>. Herold</a:t>
            </a:r>
            <a:r>
              <a:rPr lang="fr" sz="1200" b="0" i="0" u="none" baseline="0" dirty="0"/>
              <a:t>, V</a:t>
            </a:r>
            <a:r>
              <a:rPr lang="fr" sz="1200" b="0" i="0" u="none" baseline="0" dirty="0" smtClean="0"/>
              <a:t>. De </a:t>
            </a:r>
            <a:r>
              <a:rPr lang="fr" sz="1200" b="0" i="0" u="none" baseline="0" dirty="0"/>
              <a:t>Sy, R</a:t>
            </a:r>
            <a:r>
              <a:rPr lang="fr" sz="1200" b="0" i="0" u="none" baseline="0" dirty="0" smtClean="0"/>
              <a:t>. De </a:t>
            </a:r>
            <a:r>
              <a:rPr lang="fr" sz="1200" b="0" i="0" u="none" baseline="0" dirty="0"/>
              <a:t>Fries, M</a:t>
            </a:r>
            <a:r>
              <a:rPr lang="fr" sz="1200" b="0" i="0" u="none" baseline="0" dirty="0" smtClean="0"/>
              <a:t>. Brockhaus</a:t>
            </a:r>
            <a:r>
              <a:rPr lang="fr" sz="1200" b="0" i="0" u="none" baseline="0" dirty="0"/>
              <a:t>, L</a:t>
            </a:r>
            <a:r>
              <a:rPr lang="fr" sz="1200" b="0" i="0" u="none" baseline="0" dirty="0" smtClean="0"/>
              <a:t>. Verchot</a:t>
            </a:r>
            <a:r>
              <a:rPr lang="fr" sz="1200" b="0" i="0" u="none" baseline="0" dirty="0"/>
              <a:t>, A</a:t>
            </a:r>
            <a:r>
              <a:rPr lang="fr" sz="1200" b="0" i="0" u="none" baseline="0" dirty="0" smtClean="0"/>
              <a:t>. Angelsen</a:t>
            </a:r>
            <a:r>
              <a:rPr lang="fr" sz="1200" b="0" i="0" u="none" baseline="0" dirty="0"/>
              <a:t>, and E. Romijn. 2012</a:t>
            </a:r>
            <a:r>
              <a:rPr lang="fr" sz="1200" b="0" i="0" u="none" baseline="0" dirty="0" smtClean="0"/>
              <a:t>.” An </a:t>
            </a:r>
            <a:r>
              <a:rPr lang="fr" sz="1200" b="0" i="0" u="none" baseline="0" dirty="0"/>
              <a:t>Assessment of Deforestation and Forest Degradation Drivers in Developing Countries.” </a:t>
            </a:r>
            <a:r>
              <a:rPr lang="fr" sz="1200" b="0" i="1" u="none" baseline="0" dirty="0"/>
              <a:t>Environmental Research Letters</a:t>
            </a:r>
            <a:r>
              <a:rPr lang="fr" sz="1200" b="0" i="0" u="none" baseline="0" dirty="0"/>
              <a:t> 7 (4) 044009. </a:t>
            </a:r>
            <a:r>
              <a:rPr lang="fr" sz="1200" b="0" i="0" u="none" baseline="0" dirty="0" smtClean="0"/>
              <a:t>doi : 10.1088/1748-9326/7/4/044009</a:t>
            </a:r>
            <a:r>
              <a:rPr lang="fr" sz="1200" b="0" i="0" u="none" baseline="0" dirty="0"/>
              <a:t>.</a:t>
            </a:r>
            <a:endParaRPr lang="fr" sz="1200" dirty="0"/>
          </a:p>
          <a:p>
            <a:pPr algn="l" rtl="0">
              <a:lnSpc>
                <a:spcPct val="150000"/>
              </a:lnSpc>
            </a:pPr>
            <a:r>
              <a:rPr lang="fr" sz="1200" b="0" i="0" u="none" baseline="0" dirty="0"/>
              <a:t>Laurance, William F., and Carlos A. Peres. 2006. </a:t>
            </a:r>
            <a:r>
              <a:rPr lang="fr" sz="1200" b="0" i="1" u="none" baseline="0" dirty="0"/>
              <a:t>Emerging Threats to Tropical Forests</a:t>
            </a:r>
            <a:r>
              <a:rPr lang="fr" sz="1200" b="0" i="0" u="none" baseline="0" dirty="0"/>
              <a:t>. University of Chicago Press.</a:t>
            </a:r>
            <a:endParaRPr lang="fr" sz="1200" dirty="0"/>
          </a:p>
          <a:p>
            <a:pPr algn="l" rtl="0">
              <a:lnSpc>
                <a:spcPct val="150000"/>
              </a:lnSpc>
            </a:pPr>
            <a:r>
              <a:rPr lang="fr" sz="1200" b="0" i="0" u="none" baseline="0" dirty="0"/>
              <a:t>Mollicone</a:t>
            </a:r>
            <a:r>
              <a:rPr lang="fr" sz="1200" b="0" i="0" u="none" baseline="0" dirty="0" smtClean="0"/>
              <a:t>, D</a:t>
            </a:r>
            <a:r>
              <a:rPr lang="fr" sz="1200" b="0" i="0" u="none" baseline="0" dirty="0"/>
              <a:t>., et al. 2007. “An Incentive Mechanism for Reducing Emissions from Conversion of Intact and Non-intact Forests.” </a:t>
            </a:r>
            <a:r>
              <a:rPr lang="fr" sz="1200" b="0" i="1" u="none" baseline="0" dirty="0"/>
              <a:t>Climatic Change</a:t>
            </a:r>
            <a:r>
              <a:rPr lang="fr" sz="1200" b="0" i="0" u="none" baseline="0" dirty="0"/>
              <a:t> </a:t>
            </a:r>
            <a:r>
              <a:rPr lang="fr" sz="1200" b="0" i="0" u="none" baseline="0" dirty="0" smtClean="0"/>
              <a:t>83 : 477 – 93</a:t>
            </a:r>
            <a:r>
              <a:rPr lang="fr" sz="1200" b="0" i="0" u="none" baseline="0" dirty="0"/>
              <a:t>.</a:t>
            </a:r>
            <a:endParaRPr lang="fr" sz="1200" dirty="0"/>
          </a:p>
          <a:p>
            <a:pPr algn="l" rtl="0">
              <a:lnSpc>
                <a:spcPct val="150000"/>
              </a:lnSpc>
            </a:pPr>
            <a:r>
              <a:rPr lang="fr" sz="1200" b="0" i="0" u="none" baseline="0" dirty="0"/>
              <a:t>Morton</a:t>
            </a:r>
            <a:r>
              <a:rPr lang="fr" sz="1200" b="0" i="0" u="none" baseline="0" dirty="0" smtClean="0"/>
              <a:t>, D</a:t>
            </a:r>
            <a:r>
              <a:rPr lang="fr" sz="1200" b="0" i="0" u="none" baseline="0" dirty="0"/>
              <a:t>., et al. 2011. “Historic Emissions from Deforestation and Forest Degradation in Mato Grosso, </a:t>
            </a:r>
            <a:r>
              <a:rPr lang="fr" sz="1200" b="0" i="0" u="none" baseline="0" dirty="0" smtClean="0"/>
              <a:t>Brazil : </a:t>
            </a:r>
            <a:r>
              <a:rPr lang="fr" sz="1200" b="0" i="0" u="none" baseline="0" dirty="0"/>
              <a:t>1) source data uncertainties.” </a:t>
            </a:r>
            <a:r>
              <a:rPr lang="fr" sz="1200" b="0" i="1" u="none" baseline="0" dirty="0"/>
              <a:t>Carbon Balance and Management </a:t>
            </a:r>
            <a:r>
              <a:rPr lang="fr" sz="1200" b="0" i="0" u="none" baseline="0" dirty="0"/>
              <a:t>6 (18). </a:t>
            </a:r>
            <a:r>
              <a:rPr lang="fr" sz="1200" b="0" i="0" u="none" baseline="0" dirty="0" smtClean="0"/>
              <a:t>doi : 10.1186/1750-0680-6-18</a:t>
            </a:r>
            <a:r>
              <a:rPr lang="fr" sz="1200" b="0" i="0" u="none" baseline="0" dirty="0"/>
              <a:t>.</a:t>
            </a:r>
            <a:endParaRPr lang="fr" sz="1200" dirty="0"/>
          </a:p>
          <a:p>
            <a:pPr algn="l" rtl="0">
              <a:lnSpc>
                <a:spcPct val="150000"/>
              </a:lnSpc>
            </a:pPr>
            <a:r>
              <a:rPr lang="fr" sz="1200" b="0" i="0" u="none" baseline="0" dirty="0"/>
              <a:t>Pearson, T</a:t>
            </a:r>
            <a:r>
              <a:rPr lang="fr" sz="1200" b="0" i="0" u="none" baseline="0" dirty="0" smtClean="0"/>
              <a:t>. R. H</a:t>
            </a:r>
            <a:r>
              <a:rPr lang="fr" sz="1200" b="0" i="0" u="none" baseline="0" dirty="0"/>
              <a:t>, S</a:t>
            </a:r>
            <a:r>
              <a:rPr lang="fr" sz="1200" b="0" i="0" u="none" baseline="0" dirty="0" smtClean="0"/>
              <a:t>. Brown</a:t>
            </a:r>
            <a:r>
              <a:rPr lang="fr" sz="1200" b="0" i="0" u="none" baseline="0" dirty="0"/>
              <a:t>, and F. M</a:t>
            </a:r>
            <a:r>
              <a:rPr lang="fr" sz="1200" b="0" i="0" u="none" baseline="0" dirty="0" smtClean="0"/>
              <a:t>. Casarim</a:t>
            </a:r>
            <a:r>
              <a:rPr lang="fr" sz="1200" b="0" i="0" u="none" baseline="0" dirty="0"/>
              <a:t>. 2014. </a:t>
            </a:r>
            <a:r>
              <a:rPr lang="fr" sz="1200" b="0" i="0" u="none" baseline="0" dirty="0" smtClean="0"/>
              <a:t>“</a:t>
            </a:r>
            <a:r>
              <a:rPr lang="fr" sz="1200" b="0" i="0" u="none" baseline="0" dirty="0"/>
              <a:t>Carbon Emissions from Tropical Forest Degradation Caused by Logging.” </a:t>
            </a:r>
            <a:r>
              <a:rPr lang="fr" sz="1200" b="0" i="1" u="none" baseline="0" dirty="0" smtClean="0"/>
              <a:t>Environmental </a:t>
            </a:r>
            <a:r>
              <a:rPr lang="fr" sz="1200" b="0" i="1" u="none" baseline="0" dirty="0"/>
              <a:t>Research Letters</a:t>
            </a:r>
            <a:r>
              <a:rPr lang="fr" sz="1200" b="0" i="0" u="none" baseline="0" dirty="0"/>
              <a:t> 9 (3</a:t>
            </a:r>
            <a:r>
              <a:rPr lang="fr" sz="1200" b="0" i="0" u="none" baseline="0" dirty="0" smtClean="0"/>
              <a:t>) : </a:t>
            </a:r>
            <a:r>
              <a:rPr lang="fr" sz="1200" b="0" i="0" u="none" baseline="0" dirty="0"/>
              <a:t>034017. </a:t>
            </a:r>
            <a:r>
              <a:rPr lang="fr" sz="1200" b="0" i="0" u="none" baseline="0" dirty="0" smtClean="0"/>
              <a:t>doi : 10.1088/1748-9326/9/3/034017</a:t>
            </a:r>
            <a:endParaRPr lang="fr" sz="1200" dirty="0"/>
          </a:p>
        </p:txBody>
      </p:sp>
    </p:spTree>
    <p:extLst>
      <p:ext uri="{BB962C8B-B14F-4D97-AF65-F5344CB8AC3E}">
        <p14:creationId xmlns:p14="http://schemas.microsoft.com/office/powerpoint/2010/main" val="16022133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21200" y="491320"/>
            <a:ext cx="8521188" cy="5433530"/>
          </a:xfrm>
        </p:spPr>
        <p:txBody>
          <a:bodyPr/>
          <a:lstStyle/>
          <a:p>
            <a:pPr algn="l" rtl="0">
              <a:lnSpc>
                <a:spcPct val="150000"/>
              </a:lnSpc>
            </a:pPr>
            <a:r>
              <a:rPr lang="fr" sz="1200" b="0" i="0" u="none" baseline="0"/>
              <a:t>Potapov</a:t>
            </a:r>
            <a:r>
              <a:rPr lang="fr" sz="1200" b="0" i="0" u="none" baseline="0" smtClean="0"/>
              <a:t>, P</a:t>
            </a:r>
            <a:r>
              <a:rPr lang="fr" sz="1200" b="0" i="0" u="none" baseline="0"/>
              <a:t>., et al. 2008. “Mapping the World’s Intact Forest Landscapes by Remote Sensing.” </a:t>
            </a:r>
            <a:r>
              <a:rPr lang="fr" sz="1200" b="0" i="1" u="none" baseline="0"/>
              <a:t>Ecology and Society </a:t>
            </a:r>
            <a:r>
              <a:rPr lang="fr" sz="1200" b="0" i="0" u="none" baseline="0"/>
              <a:t>13: 51. http://www.ecologyandsociety.org/vol13/iss2/art51/.</a:t>
            </a:r>
            <a:endParaRPr lang="fr" sz="1200" dirty="0"/>
          </a:p>
          <a:p>
            <a:pPr algn="l" rtl="0">
              <a:lnSpc>
                <a:spcPct val="150000"/>
              </a:lnSpc>
            </a:pPr>
            <a:r>
              <a:rPr lang="fr" sz="1200" b="0" i="0" u="none" baseline="0"/>
              <a:t>Simula, M</a:t>
            </a:r>
            <a:r>
              <a:rPr lang="fr" sz="1200" b="0" i="0" u="none" baseline="0" smtClean="0"/>
              <a:t>. 2009</a:t>
            </a:r>
            <a:r>
              <a:rPr lang="fr" sz="1200" b="0" i="0" u="none" baseline="0"/>
              <a:t>. “Towards Defining Forest </a:t>
            </a:r>
            <a:r>
              <a:rPr lang="fr" sz="1200" b="0" i="0" u="none" baseline="0" smtClean="0"/>
              <a:t>Degradation : </a:t>
            </a:r>
            <a:r>
              <a:rPr lang="fr" sz="1200" b="0" i="0" u="none" baseline="0"/>
              <a:t>Comparative Analysis Of Existing Definitions.” Working Paper 154, FAO, Rome. ftp://</a:t>
            </a:r>
            <a:r>
              <a:rPr lang="fr" sz="1200" b="0" i="0" u="none" baseline="0" smtClean="0"/>
              <a:t>ftp.fao.org/docrep/fao/012/k6217e/k6217e00.pdf</a:t>
            </a:r>
            <a:endParaRPr lang="fr" sz="1200" dirty="0"/>
          </a:p>
          <a:p>
            <a:pPr algn="l" rtl="0">
              <a:lnSpc>
                <a:spcPct val="150000"/>
              </a:lnSpc>
            </a:pPr>
            <a:r>
              <a:rPr lang="fr" sz="1200" b="0" i="0" u="none" baseline="0"/>
              <a:t>Souza. 2012. “Monitoring of Forest Degradation.” </a:t>
            </a:r>
            <a:r>
              <a:rPr lang="fr" sz="1200" b="0" i="0" u="none" baseline="0" smtClean="0"/>
              <a:t>In : </a:t>
            </a:r>
            <a:r>
              <a:rPr lang="fr" sz="1200" b="0" i="0" u="none" baseline="0"/>
              <a:t>Achard</a:t>
            </a:r>
            <a:r>
              <a:rPr lang="fr" sz="1200" b="0" i="0" u="none" baseline="0" smtClean="0"/>
              <a:t>, F</a:t>
            </a:r>
            <a:r>
              <a:rPr lang="fr" sz="1200" b="0" i="0" u="none" baseline="0"/>
              <a:t>., Hansen, M.C. </a:t>
            </a:r>
            <a:r>
              <a:rPr lang="fr" sz="1200" b="0" i="1" u="none" baseline="0"/>
              <a:t>Global Forest Monitoring from Earth Observation.</a:t>
            </a:r>
            <a:r>
              <a:rPr lang="fr" sz="1200" b="0" i="0" u="none" baseline="0"/>
              <a:t> CRC Press. </a:t>
            </a:r>
            <a:r>
              <a:rPr lang="fr" sz="1200" b="0" i="0" u="none" baseline="0" smtClean="0"/>
              <a:t>https ://</a:t>
            </a:r>
            <a:r>
              <a:rPr lang="fr" sz="1200" b="0" i="0" u="none" baseline="0"/>
              <a:t>www.crcpress.com/product/isbn/9781466552012</a:t>
            </a:r>
            <a:endParaRPr lang="fr" sz="1200" dirty="0"/>
          </a:p>
          <a:p>
            <a:pPr algn="l" rtl="0">
              <a:lnSpc>
                <a:spcPct val="150000"/>
              </a:lnSpc>
            </a:pPr>
            <a:r>
              <a:rPr lang="fr" sz="1200" b="0" i="0" u="none" baseline="0"/>
              <a:t>Souza, C</a:t>
            </a:r>
            <a:r>
              <a:rPr lang="fr" sz="1200" b="0" i="0" u="none" baseline="0" smtClean="0"/>
              <a:t>. and </a:t>
            </a:r>
            <a:r>
              <a:rPr lang="fr" sz="1200" b="0" i="0" u="none" baseline="0"/>
              <a:t>Barreto, P</a:t>
            </a:r>
            <a:r>
              <a:rPr lang="fr" sz="1200" b="0" i="0" u="none" baseline="0" smtClean="0"/>
              <a:t>. 2000</a:t>
            </a:r>
            <a:r>
              <a:rPr lang="fr" sz="1200" b="0" i="0" u="none" baseline="0"/>
              <a:t>. An alternative approach for detecting and monitoring selectively logged forests in the Amazon.</a:t>
            </a:r>
            <a:r>
              <a:rPr lang="fr" sz="1200" b="0" i="1" u="none" baseline="0"/>
              <a:t> International Journal of Remote </a:t>
            </a:r>
            <a:r>
              <a:rPr lang="fr" sz="1200" b="0" i="1" u="none" baseline="0" smtClean="0"/>
              <a:t>Sensing</a:t>
            </a:r>
            <a:r>
              <a:rPr lang="fr" sz="1200" b="0" i="0" u="none" baseline="0" smtClean="0"/>
              <a:t>, </a:t>
            </a:r>
            <a:r>
              <a:rPr lang="fr" sz="1200" b="0" i="0" u="none" baseline="0"/>
              <a:t>21, </a:t>
            </a:r>
            <a:r>
              <a:rPr lang="fr" sz="1200" b="0" i="0" u="none" baseline="0" smtClean="0"/>
              <a:t>173 – 179</a:t>
            </a:r>
            <a:r>
              <a:rPr lang="fr" sz="1200" b="0" i="0" u="none" baseline="0"/>
              <a:t>.</a:t>
            </a:r>
            <a:endParaRPr lang="fr" sz="1200" dirty="0"/>
          </a:p>
          <a:p>
            <a:pPr algn="l" rtl="0">
              <a:lnSpc>
                <a:spcPct val="150000"/>
              </a:lnSpc>
            </a:pPr>
            <a:r>
              <a:rPr lang="fr" sz="1200" b="0" i="0" u="none" baseline="0"/>
              <a:t>UNFCCC (United Nations Framework Convention on Climate Change). 2008. </a:t>
            </a:r>
            <a:r>
              <a:rPr lang="fr" sz="1200" b="0" i="0" u="none" baseline="0" smtClean="0"/>
              <a:t>“</a:t>
            </a:r>
            <a:r>
              <a:rPr lang="fr" sz="1200" b="0" i="0" u="none" baseline="0"/>
              <a:t>Informal Meeting of Experts on Methodological Issues Related to Forest </a:t>
            </a:r>
            <a:r>
              <a:rPr lang="fr" sz="1200" b="0" i="0" u="none" baseline="0" smtClean="0"/>
              <a:t>Degradation : Chair’s </a:t>
            </a:r>
            <a:r>
              <a:rPr lang="fr" sz="1200" b="0" i="0" u="none" baseline="0"/>
              <a:t>Summary of Key Messages.” </a:t>
            </a:r>
            <a:r>
              <a:rPr lang="fr" sz="1200" b="0" i="0" u="none" baseline="0" smtClean="0"/>
              <a:t>Bonn</a:t>
            </a:r>
            <a:r>
              <a:rPr lang="fr" sz="1200" b="0" i="0" u="none" baseline="0"/>
              <a:t>, October </a:t>
            </a:r>
            <a:r>
              <a:rPr lang="fr" sz="1200" b="0" i="0" u="none" baseline="0" smtClean="0"/>
              <a:t>20 – 21</a:t>
            </a:r>
            <a:r>
              <a:rPr lang="fr" sz="1200" b="0" i="0" u="none" baseline="0"/>
              <a:t>. http://unfccc.int/methods_science/redd/items/4579.php.</a:t>
            </a:r>
            <a:endParaRPr lang="fr" sz="1200" dirty="0"/>
          </a:p>
          <a:p>
            <a:pPr algn="l" rtl="0">
              <a:lnSpc>
                <a:spcPct val="150000"/>
              </a:lnSpc>
            </a:pPr>
            <a:endParaRPr lang="fr" sz="1200" dirty="0"/>
          </a:p>
          <a:p>
            <a:pPr marL="0" indent="0" algn="l" rtl="0">
              <a:buNone/>
            </a:pPr>
            <a:endParaRPr lang="fr" sz="1200" dirty="0"/>
          </a:p>
        </p:txBody>
      </p:sp>
    </p:spTree>
    <p:extLst>
      <p:ext uri="{BB962C8B-B14F-4D97-AF65-F5344CB8AC3E}">
        <p14:creationId xmlns:p14="http://schemas.microsoft.com/office/powerpoint/2010/main" val="2806552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617537"/>
          </a:xfrm>
        </p:spPr>
        <p:txBody>
          <a:bodyPr/>
          <a:lstStyle/>
          <a:p>
            <a:pPr lvl="0" algn="l" rtl="0"/>
            <a:r>
              <a:rPr lang="fr" sz="3200" b="0" i="0" u="none" baseline="0"/>
              <a:t>Définition de la dégradation des forêts</a:t>
            </a:r>
            <a:endParaRPr lang="fr" dirty="0"/>
          </a:p>
        </p:txBody>
      </p:sp>
      <p:sp>
        <p:nvSpPr>
          <p:cNvPr id="4" name="Text Placeholder 3"/>
          <p:cNvSpPr>
            <a:spLocks noGrp="1"/>
          </p:cNvSpPr>
          <p:nvPr>
            <p:ph type="body" sz="quarter" idx="10"/>
          </p:nvPr>
        </p:nvSpPr>
        <p:spPr>
          <a:xfrm>
            <a:off x="134717" y="942975"/>
            <a:ext cx="5570758" cy="5048250"/>
          </a:xfrm>
        </p:spPr>
        <p:txBody>
          <a:bodyPr/>
          <a:lstStyle/>
          <a:p>
            <a:pPr algn="l" rtl="0"/>
            <a:r>
              <a:rPr lang="fr" sz="1800" b="0" i="0" u="none" baseline="0" dirty="0">
                <a:solidFill>
                  <a:srgbClr val="005172"/>
                </a:solidFill>
              </a:rPr>
              <a:t>Plus de 50 définitions ont été recensées dans les publications scientifiques (Simula </a:t>
            </a:r>
            <a:r>
              <a:rPr lang="fr" sz="1800" b="0" i="0" u="none" baseline="0" dirty="0" smtClean="0">
                <a:solidFill>
                  <a:srgbClr val="005172"/>
                </a:solidFill>
              </a:rPr>
              <a:t>2009 ; </a:t>
            </a:r>
            <a:r>
              <a:rPr lang="fr" sz="1800" b="0" i="0" u="none" baseline="0" dirty="0">
                <a:solidFill>
                  <a:srgbClr val="005172"/>
                </a:solidFill>
              </a:rPr>
              <a:t>Herold 2011).</a:t>
            </a:r>
          </a:p>
          <a:p>
            <a:pPr algn="l" rtl="0"/>
            <a:r>
              <a:rPr lang="fr" sz="1800" b="0" i="0" u="none" baseline="0" dirty="0">
                <a:solidFill>
                  <a:srgbClr val="005172"/>
                </a:solidFill>
                <a:cs typeface="Times New Roman" charset="0"/>
              </a:rPr>
              <a:t>D’une manière générale, la dégradation des forêts est un type d’intervention anthropique entraînant la modification du couvert, de la structure et/ou de la composition et de la fonction des forêts.</a:t>
            </a:r>
          </a:p>
          <a:p>
            <a:pPr algn="l" rtl="0"/>
            <a:r>
              <a:rPr lang="fr" sz="1800" b="0" i="0" u="none" baseline="0" dirty="0">
                <a:solidFill>
                  <a:srgbClr val="005172"/>
                </a:solidFill>
                <a:cs typeface="Times New Roman" charset="0"/>
              </a:rPr>
              <a:t>Les modifications peuvent être </a:t>
            </a:r>
            <a:r>
              <a:rPr lang="fr" sz="1800" b="0" i="0" u="none" baseline="0" dirty="0">
                <a:cs typeface="Times New Roman" charset="0"/>
              </a:rPr>
              <a:t>temporaires </a:t>
            </a:r>
            <a:r>
              <a:rPr lang="fr" sz="1800" b="0" i="0" u="none" baseline="0" dirty="0">
                <a:solidFill>
                  <a:srgbClr val="005172"/>
                </a:solidFill>
                <a:cs typeface="Times New Roman" charset="0"/>
              </a:rPr>
              <a:t>ou permanentes.</a:t>
            </a:r>
          </a:p>
          <a:p>
            <a:pPr algn="l" rtl="0"/>
            <a:r>
              <a:rPr lang="fr" sz="1800" b="0" i="0" u="none" baseline="0" dirty="0">
                <a:solidFill>
                  <a:srgbClr val="005172"/>
                </a:solidFill>
                <a:cs typeface="Times New Roman" charset="0"/>
              </a:rPr>
              <a:t>Les modifications peuvent concerner la biodiversité, les stocks de carbone, les cycles hydrologiques et biochimiques, les sols et d’autres services environnementaux.</a:t>
            </a: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3303" y="1691353"/>
            <a:ext cx="3270822" cy="22272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619750" y="3982114"/>
            <a:ext cx="3238500" cy="987193"/>
          </a:xfrm>
          <a:prstGeom prst="rect">
            <a:avLst/>
          </a:prstGeom>
          <a:solidFill>
            <a:schemeClr val="accent3"/>
          </a:solidFill>
        </p:spPr>
        <p:txBody>
          <a:bodyPr wrap="square" rtlCol="0">
            <a:spAutoFit/>
          </a:bodyPr>
          <a:lstStyle/>
          <a:p>
            <a:pPr algn="l" rtl="0">
              <a:lnSpc>
                <a:spcPts val="1800"/>
              </a:lnSpc>
            </a:pPr>
            <a:r>
              <a:rPr lang="fr" sz="1200" b="0" i="0" u="none" baseline="0" dirty="0">
                <a:latin typeface="Verdana" pitchFamily="34" charset="0"/>
              </a:rPr>
              <a:t>Exemple de dégradation des forêts due à des coupes et des feux répétés dans la région de Sinop, dans l’état du Mato Grosso (Brésil).</a:t>
            </a:r>
          </a:p>
        </p:txBody>
      </p:sp>
    </p:spTree>
    <p:extLst>
      <p:ext uri="{BB962C8B-B14F-4D97-AF65-F5344CB8AC3E}">
        <p14:creationId xmlns:p14="http://schemas.microsoft.com/office/powerpoint/2010/main" val="14650269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652358" cy="786329"/>
          </a:xfrm>
        </p:spPr>
        <p:txBody>
          <a:bodyPr/>
          <a:lstStyle/>
          <a:p>
            <a:pPr algn="l" rtl="0"/>
            <a:r>
              <a:rPr lang="fr" sz="2800" b="0" i="0" u="none" baseline="0"/>
              <a:t>Définition du GIEC de la dégradation des forêts</a:t>
            </a:r>
            <a:endParaRPr lang="fr" sz="2800" dirty="0"/>
          </a:p>
        </p:txBody>
      </p:sp>
      <p:sp>
        <p:nvSpPr>
          <p:cNvPr id="3" name="Text Placeholder 2"/>
          <p:cNvSpPr>
            <a:spLocks noGrp="1"/>
          </p:cNvSpPr>
          <p:nvPr>
            <p:ph type="body" sz="quarter" idx="10"/>
          </p:nvPr>
        </p:nvSpPr>
        <p:spPr>
          <a:xfrm>
            <a:off x="397754" y="1383817"/>
            <a:ext cx="8521188" cy="3969233"/>
          </a:xfrm>
        </p:spPr>
        <p:txBody>
          <a:bodyPr/>
          <a:lstStyle/>
          <a:p>
            <a:pPr algn="l" rtl="0">
              <a:lnSpc>
                <a:spcPct val="100000"/>
              </a:lnSpc>
            </a:pPr>
            <a:r>
              <a:rPr lang="fr" b="0" i="0" u="none" baseline="0"/>
              <a:t>Aux fins de la Convention des Nations Unies sur les changements climatiques, le GIEC a défini la dégradation des forêts en 2003 en fonction de l’élimination des stocks de carbone </a:t>
            </a:r>
            <a:r>
              <a:rPr lang="fr" b="0" i="0" u="none" baseline="0" smtClean="0"/>
              <a:t>forestier :</a:t>
            </a:r>
            <a:endParaRPr lang="fr" b="0" i="0" u="none" baseline="0"/>
          </a:p>
          <a:p>
            <a:pPr marL="730250" lvl="1" indent="0" algn="l" rtl="0">
              <a:lnSpc>
                <a:spcPct val="100000"/>
              </a:lnSpc>
              <a:buNone/>
            </a:pPr>
            <a:r>
              <a:rPr lang="fr" b="0" i="0" u="none" baseline="0"/>
              <a:t>« Une perte anthropique directe et durable (s’étalant sur X années ou plus) d’au moins </a:t>
            </a:r>
            <a:r>
              <a:rPr lang="fr" b="0" i="0" u="none" baseline="0" smtClean="0"/>
              <a:t>Y % </a:t>
            </a:r>
            <a:r>
              <a:rPr lang="fr" b="0" i="0" u="none" baseline="0"/>
              <a:t>des stocks de carbone forestier [et des ressources forestières] depuis le temps T qui n’est pas considérée comme un déboisement »</a:t>
            </a:r>
          </a:p>
          <a:p>
            <a:pPr marL="696913" lvl="1" indent="0" algn="l" rtl="0">
              <a:lnSpc>
                <a:spcPct val="100000"/>
              </a:lnSpc>
              <a:buNone/>
            </a:pPr>
            <a:r>
              <a:rPr lang="fr" b="0" i="0" u="none" baseline="0"/>
              <a:t>(X, Y et T n’ont pas été définis.)</a:t>
            </a:r>
          </a:p>
        </p:txBody>
      </p:sp>
    </p:spTree>
    <p:extLst>
      <p:ext uri="{BB962C8B-B14F-4D97-AF65-F5344CB8AC3E}">
        <p14:creationId xmlns:p14="http://schemas.microsoft.com/office/powerpoint/2010/main" val="16716529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pPr algn="l" rtl="0"/>
            <a:r>
              <a:rPr lang="fr" sz="2800" b="0" i="0" u="none" baseline="0" dirty="0"/>
              <a:t>Définitions du point de vue de </a:t>
            </a:r>
            <a:r>
              <a:rPr lang="fr" sz="2800" b="0" i="0" u="none" baseline="0" dirty="0" smtClean="0"/>
              <a:t>REDD+</a:t>
            </a:r>
            <a:endParaRPr lang="fr" dirty="0"/>
          </a:p>
        </p:txBody>
      </p:sp>
      <p:sp>
        <p:nvSpPr>
          <p:cNvPr id="3" name="Tijdelijke aanduiding voor tekst 2"/>
          <p:cNvSpPr>
            <a:spLocks noGrp="1"/>
          </p:cNvSpPr>
          <p:nvPr>
            <p:ph type="body" sz="quarter" idx="10"/>
          </p:nvPr>
        </p:nvSpPr>
        <p:spPr>
          <a:xfrm>
            <a:off x="235164" y="1158954"/>
            <a:ext cx="8785613" cy="4890977"/>
          </a:xfrm>
        </p:spPr>
        <p:txBody>
          <a:bodyPr/>
          <a:lstStyle/>
          <a:p>
            <a:pPr algn="l" rtl="0">
              <a:lnSpc>
                <a:spcPct val="100000"/>
              </a:lnSpc>
            </a:pPr>
            <a:r>
              <a:rPr lang="fr" sz="2000" b="0" i="0" u="none" baseline="0" dirty="0">
                <a:solidFill>
                  <a:schemeClr val="accent5">
                    <a:lumMod val="75000"/>
                  </a:schemeClr>
                </a:solidFill>
              </a:rPr>
              <a:t>Recommandations générales de la réunion des Experts du SBSTA (CCNUCC 2008</a:t>
            </a:r>
            <a:r>
              <a:rPr lang="fr" sz="2000" b="0" i="0" u="none" baseline="0" dirty="0" smtClean="0">
                <a:solidFill>
                  <a:schemeClr val="accent5">
                    <a:lumMod val="75000"/>
                  </a:schemeClr>
                </a:solidFill>
              </a:rPr>
              <a:t>) :</a:t>
            </a:r>
            <a:endParaRPr lang="fr" sz="2000" b="0" i="0" u="none" baseline="0" dirty="0">
              <a:solidFill>
                <a:schemeClr val="accent5">
                  <a:lumMod val="75000"/>
                </a:schemeClr>
              </a:solidFill>
            </a:endParaRPr>
          </a:p>
          <a:p>
            <a:pPr lvl="1" algn="l" rtl="0">
              <a:lnSpc>
                <a:spcPct val="100000"/>
              </a:lnSpc>
            </a:pPr>
            <a:r>
              <a:rPr lang="fr" sz="2000" b="0" i="0" u="none" baseline="0" dirty="0">
                <a:solidFill>
                  <a:schemeClr val="accent5">
                    <a:lumMod val="75000"/>
                  </a:schemeClr>
                </a:solidFill>
              </a:rPr>
              <a:t>« La dégradation entraîne une perte de stock de carbone dans les forêts restant des forêts »</a:t>
            </a:r>
          </a:p>
          <a:p>
            <a:pPr algn="l" rtl="0">
              <a:lnSpc>
                <a:spcPct val="100000"/>
              </a:lnSpc>
            </a:pPr>
            <a:r>
              <a:rPr lang="fr" sz="2000" b="0" i="0" u="none" baseline="0" dirty="0">
                <a:solidFill>
                  <a:schemeClr val="accent5">
                    <a:lumMod val="75000"/>
                  </a:schemeClr>
                </a:solidFill>
              </a:rPr>
              <a:t>La définition des forêts influence directement celle de la dégradation des forêts (… qui restent des forêts)</a:t>
            </a:r>
            <a:endParaRPr lang="fr" sz="2000" dirty="0" smtClean="0">
              <a:solidFill>
                <a:schemeClr val="accent5">
                  <a:lumMod val="75000"/>
                </a:schemeClr>
              </a:solidFill>
            </a:endParaRPr>
          </a:p>
          <a:p>
            <a:pPr algn="l" rtl="0">
              <a:lnSpc>
                <a:spcPct val="100000"/>
              </a:lnSpc>
            </a:pPr>
            <a:r>
              <a:rPr lang="fr" sz="2000" b="0" i="0" u="none" baseline="0" dirty="0">
                <a:solidFill>
                  <a:schemeClr val="accent5">
                    <a:lumMod val="75000"/>
                  </a:schemeClr>
                </a:solidFill>
              </a:rPr>
              <a:t>Plusieurs processus conduisent à la dégradation des </a:t>
            </a:r>
            <a:r>
              <a:rPr lang="fr" sz="2000" b="0" i="0" u="none" baseline="0" dirty="0" smtClean="0">
                <a:solidFill>
                  <a:schemeClr val="accent5">
                    <a:lumMod val="75000"/>
                  </a:schemeClr>
                </a:solidFill>
              </a:rPr>
              <a:t>forêts : </a:t>
            </a:r>
            <a:r>
              <a:rPr lang="fr" sz="2000" b="0" i="0" u="none" baseline="0" dirty="0">
                <a:solidFill>
                  <a:schemeClr val="accent5">
                    <a:lumMod val="75000"/>
                  </a:schemeClr>
                </a:solidFill>
              </a:rPr>
              <a:t>l’exploitation forestière, le ramassage de bois de feu, les feux, le pâturage forestier, etc.</a:t>
            </a:r>
          </a:p>
          <a:p>
            <a:pPr algn="l" rtl="0">
              <a:lnSpc>
                <a:spcPct val="100000"/>
              </a:lnSpc>
            </a:pPr>
            <a:r>
              <a:rPr lang="fr" sz="2000" b="0" i="0" u="none" baseline="0" dirty="0">
                <a:solidFill>
                  <a:schemeClr val="accent5">
                    <a:lumMod val="75000"/>
                  </a:schemeClr>
                </a:solidFill>
              </a:rPr>
              <a:t>Du point de vue de la surveillance, il est important de considérer quel type/processus de dégradation est </a:t>
            </a:r>
            <a:r>
              <a:rPr lang="fr" sz="2000" b="0" i="0" u="none" baseline="0" dirty="0" smtClean="0">
                <a:solidFill>
                  <a:schemeClr val="accent5">
                    <a:lumMod val="75000"/>
                  </a:schemeClr>
                </a:solidFill>
              </a:rPr>
              <a:t>évalué :</a:t>
            </a:r>
            <a:endParaRPr lang="fr" sz="2000" b="0" i="0" u="none" baseline="0" dirty="0">
              <a:solidFill>
                <a:schemeClr val="accent5">
                  <a:lumMod val="75000"/>
                </a:schemeClr>
              </a:solidFill>
            </a:endParaRPr>
          </a:p>
          <a:p>
            <a:pPr lvl="1" algn="l" rtl="0">
              <a:lnSpc>
                <a:spcPct val="100000"/>
              </a:lnSpc>
            </a:pPr>
            <a:r>
              <a:rPr lang="fr" sz="2000" b="0" i="0" u="none" baseline="0" dirty="0">
                <a:solidFill>
                  <a:schemeClr val="accent5">
                    <a:lumMod val="75000"/>
                  </a:schemeClr>
                </a:solidFill>
              </a:rPr>
              <a:t>Différents types de dégradation peuvent nécessiter différentes méthodes et données</a:t>
            </a:r>
            <a:endParaRPr lang="fr" sz="2000" dirty="0" smtClean="0">
              <a:solidFill>
                <a:schemeClr val="accent5">
                  <a:lumMod val="75000"/>
                </a:schemeClr>
              </a:solidFill>
            </a:endParaRPr>
          </a:p>
          <a:p>
            <a:pPr marL="0" indent="0" algn="l" rtl="0">
              <a:lnSpc>
                <a:spcPct val="100000"/>
              </a:lnSpc>
              <a:buSzPct val="110000"/>
              <a:buNone/>
            </a:pPr>
            <a:endParaRPr lang="fr" sz="2000" dirty="0" smtClean="0">
              <a:solidFill>
                <a:schemeClr val="accent5">
                  <a:lumMod val="75000"/>
                </a:schemeClr>
              </a:solidFill>
              <a:latin typeface="Verdana"/>
              <a:cs typeface="Verdana"/>
            </a:endParaRPr>
          </a:p>
        </p:txBody>
      </p:sp>
    </p:spTree>
    <p:extLst>
      <p:ext uri="{BB962C8B-B14F-4D97-AF65-F5344CB8AC3E}">
        <p14:creationId xmlns:p14="http://schemas.microsoft.com/office/powerpoint/2010/main" val="33768029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pPr algn="l" rtl="0"/>
            <a:r>
              <a:rPr lang="fr" b="0" i="0" u="none" baseline="0"/>
              <a:t>Plan du cours</a:t>
            </a:r>
            <a:endParaRPr lang="fr" dirty="0"/>
          </a:p>
        </p:txBody>
      </p:sp>
      <p:sp>
        <p:nvSpPr>
          <p:cNvPr id="3" name="Tijdelijke aanduiding voor tekst 2"/>
          <p:cNvSpPr>
            <a:spLocks noGrp="1"/>
          </p:cNvSpPr>
          <p:nvPr>
            <p:ph type="body" sz="quarter" idx="10"/>
          </p:nvPr>
        </p:nvSpPr>
        <p:spPr>
          <a:xfrm>
            <a:off x="421200" y="1375984"/>
            <a:ext cx="8521188" cy="3950678"/>
          </a:xfrm>
        </p:spPr>
        <p:txBody>
          <a:bodyPr/>
          <a:lstStyle/>
          <a:p>
            <a:pPr marL="457200" lvl="0" indent="-457200" algn="l" rtl="0">
              <a:lnSpc>
                <a:spcPct val="100000"/>
              </a:lnSpc>
              <a:buClr>
                <a:schemeClr val="bg2">
                  <a:lumMod val="20000"/>
                  <a:lumOff val="80000"/>
                </a:schemeClr>
              </a:buClr>
              <a:buSzPct val="115000"/>
              <a:buFont typeface="+mj-lt"/>
              <a:buAutoNum type="arabicPeriod"/>
            </a:pPr>
            <a:r>
              <a:rPr lang="fr" sz="2000" b="0" i="0" u="none" baseline="0">
                <a:solidFill>
                  <a:schemeClr val="bg2">
                    <a:lumMod val="20000"/>
                    <a:lumOff val="80000"/>
                  </a:schemeClr>
                </a:solidFill>
              </a:rPr>
              <a:t>Définition de la dégradation des forêts et contexte des Recommandations du GIEC en matière de bonnes pratiques</a:t>
            </a:r>
          </a:p>
          <a:p>
            <a:pPr marL="457200" lvl="0" indent="-457200" algn="l" rtl="0">
              <a:lnSpc>
                <a:spcPct val="100000"/>
              </a:lnSpc>
              <a:buSzPct val="115000"/>
              <a:buFont typeface="+mj-lt"/>
              <a:buAutoNum type="arabicPeriod"/>
            </a:pPr>
            <a:r>
              <a:rPr lang="fr" sz="2000" b="1" i="0" u="none" baseline="0"/>
              <a:t>Types de dégradation des forêts</a:t>
            </a:r>
          </a:p>
          <a:p>
            <a:pPr marL="457200" lvl="0" indent="-457200" algn="l" rtl="0">
              <a:lnSpc>
                <a:spcPct val="100000"/>
              </a:lnSpc>
              <a:buClr>
                <a:schemeClr val="bg2">
                  <a:lumMod val="20000"/>
                  <a:lumOff val="80000"/>
                </a:schemeClr>
              </a:buClr>
              <a:buSzPct val="115000"/>
              <a:buFont typeface="+mj-lt"/>
              <a:buAutoNum type="arabicPeriod"/>
            </a:pPr>
            <a:r>
              <a:rPr lang="fr" sz="2000" b="0" i="0" u="none" baseline="0">
                <a:solidFill>
                  <a:schemeClr val="bg2">
                    <a:lumMod val="20000"/>
                    <a:lumOff val="80000"/>
                  </a:schemeClr>
                </a:solidFill>
              </a:rPr>
              <a:t>Méthodes d’évaluation des superficies forestières </a:t>
            </a:r>
            <a:r>
              <a:rPr lang="fr" sz="2000" b="0" i="0" u="none" baseline="0" smtClean="0">
                <a:solidFill>
                  <a:schemeClr val="bg2">
                    <a:lumMod val="20000"/>
                    <a:lumOff val="80000"/>
                  </a:schemeClr>
                </a:solidFill>
              </a:rPr>
              <a:t>dégradées</a:t>
            </a:r>
            <a:endParaRPr lang="fr" sz="2000" b="0" i="0" u="none" baseline="0">
              <a:solidFill>
                <a:schemeClr val="bg2">
                  <a:lumMod val="20000"/>
                  <a:lumOff val="80000"/>
                </a:schemeClr>
              </a:solidFill>
            </a:endParaRPr>
          </a:p>
          <a:p>
            <a:pPr marL="1244600" lvl="1" indent="-514350" algn="l" rtl="0">
              <a:lnSpc>
                <a:spcPct val="100000"/>
              </a:lnSpc>
              <a:buClr>
                <a:schemeClr val="bg2">
                  <a:lumMod val="20000"/>
                  <a:lumOff val="80000"/>
                </a:schemeClr>
              </a:buClr>
              <a:buFont typeface="+mj-lt"/>
              <a:buAutoNum type="romanLcPeriod"/>
            </a:pPr>
            <a:r>
              <a:rPr lang="fr" sz="2000" b="0" i="0" u="none" baseline="0">
                <a:solidFill>
                  <a:schemeClr val="bg2">
                    <a:lumMod val="20000"/>
                    <a:lumOff val="80000"/>
                  </a:schemeClr>
                </a:solidFill>
              </a:rPr>
              <a:t>Surveillance de la dégradation des forêts due à l’abattage sélectif</a:t>
            </a:r>
          </a:p>
          <a:p>
            <a:pPr marL="1244600" lvl="1" indent="-514350" algn="l" rtl="0">
              <a:lnSpc>
                <a:spcPct val="100000"/>
              </a:lnSpc>
              <a:buClr>
                <a:schemeClr val="bg2">
                  <a:lumMod val="20000"/>
                  <a:lumOff val="80000"/>
                </a:schemeClr>
              </a:buClr>
              <a:buFont typeface="+mj-lt"/>
              <a:buAutoNum type="romanLcPeriod"/>
            </a:pPr>
            <a:r>
              <a:rPr lang="fr" sz="2000" b="0" i="0" u="none" baseline="0">
                <a:solidFill>
                  <a:schemeClr val="bg2">
                    <a:lumMod val="20000"/>
                    <a:lumOff val="80000"/>
                  </a:schemeClr>
                </a:solidFill>
              </a:rPr>
              <a:t>Méthodes de télédétection</a:t>
            </a:r>
          </a:p>
          <a:p>
            <a:pPr marL="2141537" lvl="2" indent="-514350" algn="l" rtl="0">
              <a:lnSpc>
                <a:spcPct val="100000"/>
              </a:lnSpc>
              <a:buClr>
                <a:schemeClr val="bg2">
                  <a:lumMod val="20000"/>
                  <a:lumOff val="80000"/>
                </a:schemeClr>
              </a:buClr>
              <a:buFont typeface="+mj-lt"/>
              <a:buAutoNum type="alphaLcParenR"/>
            </a:pPr>
            <a:r>
              <a:rPr lang="fr" sz="2000" b="0" i="0" u="none" baseline="0">
                <a:solidFill>
                  <a:schemeClr val="bg2">
                    <a:lumMod val="20000"/>
                    <a:lumOff val="80000"/>
                  </a:schemeClr>
                </a:solidFill>
              </a:rPr>
              <a:t>méthodes directes</a:t>
            </a:r>
          </a:p>
          <a:p>
            <a:pPr marL="2141537" lvl="2" indent="-514350" algn="l" rtl="0">
              <a:lnSpc>
                <a:spcPct val="100000"/>
              </a:lnSpc>
              <a:buClr>
                <a:schemeClr val="bg2">
                  <a:lumMod val="20000"/>
                  <a:lumOff val="80000"/>
                </a:schemeClr>
              </a:buClr>
              <a:buFont typeface="+mj-lt"/>
              <a:buAutoNum type="alphaLcParenR"/>
            </a:pPr>
            <a:r>
              <a:rPr lang="fr" sz="2000" b="0" i="0" u="none" baseline="0">
                <a:solidFill>
                  <a:schemeClr val="bg2">
                    <a:lumMod val="20000"/>
                    <a:lumOff val="80000"/>
                  </a:schemeClr>
                </a:solidFill>
              </a:rPr>
              <a:t>méthodes indirectes</a:t>
            </a:r>
          </a:p>
          <a:p>
            <a:pPr marL="457200" lvl="0" indent="-457200" algn="l" rtl="0">
              <a:lnSpc>
                <a:spcPct val="100000"/>
              </a:lnSpc>
              <a:buClr>
                <a:schemeClr val="bg2">
                  <a:lumMod val="20000"/>
                  <a:lumOff val="80000"/>
                </a:schemeClr>
              </a:buClr>
              <a:buSzPct val="115000"/>
              <a:buFont typeface="+mj-lt"/>
              <a:buAutoNum type="arabicPeriod"/>
            </a:pPr>
            <a:r>
              <a:rPr lang="fr" sz="2000" b="0" i="0" u="none" baseline="0">
                <a:solidFill>
                  <a:schemeClr val="bg2">
                    <a:lumMod val="20000"/>
                    <a:lumOff val="80000"/>
                  </a:schemeClr>
                </a:solidFill>
              </a:rPr>
              <a:t>Logiciels nécessaires</a:t>
            </a:r>
          </a:p>
          <a:p>
            <a:pPr marL="457200" lvl="0" indent="-457200" algn="l" rtl="0">
              <a:lnSpc>
                <a:spcPct val="100000"/>
              </a:lnSpc>
              <a:buClr>
                <a:schemeClr val="bg2">
                  <a:lumMod val="20000"/>
                  <a:lumOff val="80000"/>
                </a:schemeClr>
              </a:buClr>
              <a:buSzPct val="115000"/>
              <a:buFont typeface="+mj-lt"/>
              <a:buAutoNum type="arabicPeriod"/>
            </a:pPr>
            <a:endParaRPr lang="fr" sz="2000" dirty="0">
              <a:solidFill>
                <a:schemeClr val="bg2">
                  <a:lumMod val="20000"/>
                  <a:lumOff val="80000"/>
                </a:schemeClr>
              </a:solidFill>
            </a:endParaRPr>
          </a:p>
          <a:p>
            <a:pPr marL="0" lvl="0" indent="0" algn="l" rtl="0">
              <a:lnSpc>
                <a:spcPct val="100000"/>
              </a:lnSpc>
              <a:buClr>
                <a:schemeClr val="bg2">
                  <a:lumMod val="20000"/>
                  <a:lumOff val="80000"/>
                </a:schemeClr>
              </a:buClr>
              <a:buSzPct val="115000"/>
              <a:buNone/>
            </a:pPr>
            <a:endParaRPr lang="fr" sz="2000" dirty="0">
              <a:solidFill>
                <a:schemeClr val="bg2">
                  <a:lumMod val="20000"/>
                  <a:lumOff val="80000"/>
                </a:schemeClr>
              </a:solidFill>
            </a:endParaRPr>
          </a:p>
          <a:p>
            <a:pPr marL="0" lvl="0" indent="0" algn="l" rtl="0">
              <a:lnSpc>
                <a:spcPct val="100000"/>
              </a:lnSpc>
              <a:buClr>
                <a:schemeClr val="bg2">
                  <a:lumMod val="20000"/>
                  <a:lumOff val="80000"/>
                </a:schemeClr>
              </a:buClr>
              <a:buSzPct val="115000"/>
              <a:buNone/>
            </a:pPr>
            <a:endParaRPr lang="fr" sz="1800" dirty="0">
              <a:solidFill>
                <a:schemeClr val="bg2">
                  <a:lumMod val="20000"/>
                  <a:lumOff val="80000"/>
                </a:schemeClr>
              </a:solidFill>
            </a:endParaRPr>
          </a:p>
        </p:txBody>
      </p:sp>
    </p:spTree>
    <p:extLst>
      <p:ext uri="{BB962C8B-B14F-4D97-AF65-F5344CB8AC3E}">
        <p14:creationId xmlns:p14="http://schemas.microsoft.com/office/powerpoint/2010/main" val="1682955726"/>
      </p:ext>
    </p:extLst>
  </p:cSld>
  <p:clrMapOvr>
    <a:masterClrMapping/>
  </p:clrMapOvr>
  <p:timing>
    <p:tnLst>
      <p:par>
        <p:cTn id="1" dur="indefinite" restart="never" nodeType="tmRoot"/>
      </p:par>
    </p:tnLst>
  </p:timing>
</p:sld>
</file>

<file path=ppt/theme/theme1.xml><?xml version="1.0" encoding="utf-8"?>
<a:theme xmlns:a="http://schemas.openxmlformats.org/drawingml/2006/main" name="Wageningen UR">
  <a:themeElements>
    <a:clrScheme name="WHUK - 010412">
      <a:dk1>
        <a:srgbClr val="005172"/>
      </a:dk1>
      <a:lt1>
        <a:srgbClr val="FFFFFF"/>
      </a:lt1>
      <a:dk2>
        <a:srgbClr val="34B233"/>
      </a:dk2>
      <a:lt2>
        <a:srgbClr val="005172"/>
      </a:lt2>
      <a:accent1>
        <a:srgbClr val="519FD7"/>
      </a:accent1>
      <a:accent2>
        <a:srgbClr val="948A85"/>
      </a:accent2>
      <a:accent3>
        <a:srgbClr val="D5D2CA"/>
      </a:accent3>
      <a:accent4>
        <a:srgbClr val="FF7900"/>
      </a:accent4>
      <a:accent5>
        <a:srgbClr val="00549F"/>
      </a:accent5>
      <a:accent6>
        <a:srgbClr val="000000"/>
      </a:accent6>
      <a:hlink>
        <a:srgbClr val="00549F"/>
      </a:hlink>
      <a:folHlink>
        <a:srgbClr val="000000"/>
      </a:folHlink>
    </a:clrScheme>
    <a:fontScheme name="Wageningen UR">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solidFill>
          <a:schemeClr val="accent3"/>
        </a:solidFill>
      </a:spPr>
      <a:bodyPr wrap="none" rtlCol="0">
        <a:spAutoFit/>
      </a:bodyPr>
      <a:lstStyle>
        <a:defPPr>
          <a:lnSpc>
            <a:spcPts val="1800"/>
          </a:lnSpc>
          <a:defRPr sz="1400" dirty="0" err="1" smtClean="0">
            <a:latin typeface="Verdana"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24746</TotalTime>
  <Words>4384</Words>
  <Application>Microsoft Office PowerPoint</Application>
  <PresentationFormat>On-screen Show (4:3)</PresentationFormat>
  <Paragraphs>610</Paragraphs>
  <Slides>54</Slides>
  <Notes>30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56" baseType="lpstr">
      <vt:lpstr>Wageningen UR</vt:lpstr>
      <vt:lpstr>Equation</vt:lpstr>
      <vt:lpstr>Module 2.2 Suivi des données sur les activités concernant les forêts restant des forêts (y compris la dégradation des forêts)</vt:lpstr>
      <vt:lpstr>Documents de référence</vt:lpstr>
      <vt:lpstr>Plan du cours</vt:lpstr>
      <vt:lpstr>Plan du cours</vt:lpstr>
      <vt:lpstr>Dégradation : introduction</vt:lpstr>
      <vt:lpstr>Définition de la dégradation des forêts</vt:lpstr>
      <vt:lpstr>Définition du GIEC de la dégradation des forêts</vt:lpstr>
      <vt:lpstr>Définitions du point de vue de REDD+</vt:lpstr>
      <vt:lpstr>Plan du cours</vt:lpstr>
      <vt:lpstr>Dégradation des forêts et impact sur les stocks de carbone</vt:lpstr>
      <vt:lpstr>Importants facteurs directs de dégradation</vt:lpstr>
      <vt:lpstr>Détectabilité de la dégradation des forêts</vt:lpstr>
      <vt:lpstr>Plan du cours</vt:lpstr>
      <vt:lpstr>Options en matière de surveillance de la dégradation historique des forêts</vt:lpstr>
      <vt:lpstr>Sources courantes de données sur les activités concernant la dégradation des forêts</vt:lpstr>
      <vt:lpstr>Plan du cours</vt:lpstr>
      <vt:lpstr>Dégradation des forêts due à l’abattage sélectif</vt:lpstr>
      <vt:lpstr>Comment estimer les émissions dues aux pratiques d’exploitation forestière</vt:lpstr>
      <vt:lpstr>Exemple d’abattage sélectif</vt:lpstr>
      <vt:lpstr>Estimation des données sur les activités d’abattage sélectif à partir des données sur les récoltes</vt:lpstr>
      <vt:lpstr>Problème potentiel : quantification fiable du bois extrait par unité de surface par an</vt:lpstr>
      <vt:lpstr>Option : transects aériens au-dessus des concessions pour surveiller les dommages dus à l’abattage</vt:lpstr>
      <vt:lpstr>Bandes d’images aériennes illustrant les dommages dus à l’abattage</vt:lpstr>
      <vt:lpstr>Utilisation de l’analyse spatiale pour modéliser l’offre et la demande de bois de feu</vt:lpstr>
      <vt:lpstr>Plan du cours</vt:lpstr>
      <vt:lpstr>Méthodes de télédétection par satellite</vt:lpstr>
      <vt:lpstr>Problèmes de définition de la dégradation des forêts</vt:lpstr>
      <vt:lpstr>Méthodes de télédétection</vt:lpstr>
      <vt:lpstr>Exemple de méthodes de télédétection utilisées pour cartographier l’abattage sélectif et le brûlage en Amazonie</vt:lpstr>
      <vt:lpstr>Exemples de méthodes de télédétection (suite)</vt:lpstr>
      <vt:lpstr>Dynamique de la dégradation des forêts</vt:lpstr>
      <vt:lpstr>Plan du cours</vt:lpstr>
      <vt:lpstr>Interprétation visuelle de la dégradation des forêts</vt:lpstr>
      <vt:lpstr>Analyse par démixage spectral (SMA)</vt:lpstr>
      <vt:lpstr>Pixels mixtes Landsat</vt:lpstr>
      <vt:lpstr>Interprétation des fractions des membres extrêmes</vt:lpstr>
      <vt:lpstr>Utilisation des informations sur les fractions pour améliorer la détection de la dégradation des forêts</vt:lpstr>
      <vt:lpstr>Plan du cours</vt:lpstr>
      <vt:lpstr>Méthode indirecte de surveillance de la dégradation des forêts : forêt intacte/non intacte</vt:lpstr>
      <vt:lpstr>Méthode des forêts intactes/non intactes : notions fondamentales</vt:lpstr>
      <vt:lpstr>Méthode des forêts intactes/non intactes : définition des terres forestières intactes</vt:lpstr>
      <vt:lpstr>Méthode des forêts intactes/non intactes – application à la comptabilisation du carbone</vt:lpstr>
      <vt:lpstr>Méthode des forêts intactes/non intactes : matrice de changement d’affectation des terres</vt:lpstr>
      <vt:lpstr>Méthode des forêts intactes/non intactes : délimitation des terres forestières intactes</vt:lpstr>
      <vt:lpstr>Exemple de délimitation entre forêts intactes/non intactes</vt:lpstr>
      <vt:lpstr>Autre exemple de méthode indirecte : Utilisation de la télédétection et des SIG pour cartographier l’abattage sélectif</vt:lpstr>
      <vt:lpstr>Plan du cours</vt:lpstr>
      <vt:lpstr>Logiciel de cartographie de la dégradation des forêts</vt:lpstr>
      <vt:lpstr>Récapitulatif</vt:lpstr>
      <vt:lpstr>Exemples nationaux et exercices</vt:lpstr>
      <vt:lpstr>Modules complémentaires recommandés</vt:lpstr>
      <vt:lpstr>Références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Martin Brinkman</dc:creator>
  <cp:lastModifiedBy>olivier</cp:lastModifiedBy>
  <cp:revision>917</cp:revision>
  <dcterms:created xsi:type="dcterms:W3CDTF">2011-09-29T08:30:03Z</dcterms:created>
  <dcterms:modified xsi:type="dcterms:W3CDTF">2015-06-19T06:32:57Z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_Template">
    <vt:lpwstr>WHUK.pptx</vt:lpwstr>
  </property>
</Properties>
</file>